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18288000" cy="10287000"/>
  <p:notesSz cx="6858000" cy="9144000"/>
  <p:embeddedFontLst>
    <p:embeddedFont>
      <p:font typeface="Lora Bold" charset="-52"/>
      <p:regular r:id="rId14"/>
    </p:embeddedFont>
    <p:embeddedFont>
      <p:font typeface="Tahoma" pitchFamily="34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Lora" charset="-52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2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5.svg"/><Relationship Id="rId5" Type="http://schemas.openxmlformats.org/officeDocument/2006/relationships/image" Target="../media/image20.sv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4" Type="http://schemas.openxmlformats.org/officeDocument/2006/relationships/image" Target="../media/image13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8.svg"/><Relationship Id="rId18" Type="http://schemas.openxmlformats.org/officeDocument/2006/relationships/image" Target="../media/image28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25.png"/><Relationship Id="rId17" Type="http://schemas.openxmlformats.org/officeDocument/2006/relationships/image" Target="../media/image52.sv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24.png"/><Relationship Id="rId19" Type="http://schemas.openxmlformats.org/officeDocument/2006/relationships/image" Target="../media/image54.svg"/><Relationship Id="rId4" Type="http://schemas.openxmlformats.org/officeDocument/2006/relationships/image" Target="../media/image21.png"/><Relationship Id="rId9" Type="http://schemas.openxmlformats.org/officeDocument/2006/relationships/image" Target="../media/image44.sv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648" y="-31206"/>
            <a:ext cx="9144000" cy="10287003"/>
            <a:chOff x="-12231" y="0"/>
            <a:chExt cx="3335756" cy="3752726"/>
          </a:xfrm>
        </p:grpSpPr>
        <p:sp>
          <p:nvSpPr>
            <p:cNvPr id="3" name="Freeform 3"/>
            <p:cNvSpPr/>
            <p:nvPr/>
          </p:nvSpPr>
          <p:spPr>
            <a:xfrm>
              <a:off x="-12231" y="0"/>
              <a:ext cx="3335756" cy="3752726"/>
            </a:xfrm>
            <a:custGeom>
              <a:avLst/>
              <a:gdLst/>
              <a:ahLst/>
              <a:cxnLst/>
              <a:rect l="l" t="t" r="r" b="b"/>
              <a:pathLst>
                <a:path w="3335756" h="3752726">
                  <a:moveTo>
                    <a:pt x="0" y="0"/>
                  </a:moveTo>
                  <a:lnTo>
                    <a:pt x="3335756" y="0"/>
                  </a:lnTo>
                  <a:lnTo>
                    <a:pt x="3335756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914400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4358" b="-782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8564437"/>
            <a:ext cx="693863" cy="69386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87413" y="8564437"/>
            <a:ext cx="693863" cy="6938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2095403" y="8701697"/>
            <a:ext cx="477883" cy="419343"/>
          </a:xfrm>
          <a:custGeom>
            <a:avLst/>
            <a:gdLst/>
            <a:ahLst/>
            <a:cxnLst/>
            <a:rect l="l" t="t" r="r" b="b"/>
            <a:pathLst>
              <a:path w="477883" h="419343">
                <a:moveTo>
                  <a:pt x="0" y="0"/>
                </a:moveTo>
                <a:lnTo>
                  <a:pt x="477883" y="0"/>
                </a:lnTo>
                <a:lnTo>
                  <a:pt x="477883" y="419343"/>
                </a:lnTo>
                <a:lnTo>
                  <a:pt x="0" y="41934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946126" y="8556473"/>
            <a:ext cx="693863" cy="69386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3090350" y="8691269"/>
            <a:ext cx="405414" cy="405414"/>
          </a:xfrm>
          <a:custGeom>
            <a:avLst/>
            <a:gdLst/>
            <a:ahLst/>
            <a:cxnLst/>
            <a:rect l="l" t="t" r="r" b="b"/>
            <a:pathLst>
              <a:path w="405414" h="405414">
                <a:moveTo>
                  <a:pt x="0" y="0"/>
                </a:moveTo>
                <a:lnTo>
                  <a:pt x="405415" y="0"/>
                </a:lnTo>
                <a:lnTo>
                  <a:pt x="405415" y="405414"/>
                </a:lnTo>
                <a:lnTo>
                  <a:pt x="0" y="40541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04724" y="8748419"/>
            <a:ext cx="511214" cy="325899"/>
          </a:xfrm>
          <a:custGeom>
            <a:avLst/>
            <a:gdLst/>
            <a:ahLst/>
            <a:cxnLst/>
            <a:rect l="l" t="t" r="r" b="b"/>
            <a:pathLst>
              <a:path w="511214" h="325899">
                <a:moveTo>
                  <a:pt x="0" y="0"/>
                </a:moveTo>
                <a:lnTo>
                  <a:pt x="511214" y="0"/>
                </a:lnTo>
                <a:lnTo>
                  <a:pt x="511214" y="325899"/>
                </a:lnTo>
                <a:lnTo>
                  <a:pt x="0" y="32589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62128" y="1943100"/>
            <a:ext cx="8347644" cy="3866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" sz="5790" dirty="0" smtClean="0">
                <a:solidFill>
                  <a:srgbClr val="FEBF0E"/>
                </a:solidFill>
                <a:latin typeface="Lora Bold"/>
              </a:rPr>
              <a:t>МОБИЛЬНОЕ ПРИЛОЖЕНИЕ</a:t>
            </a:r>
          </a:p>
          <a:p>
            <a:pPr algn="ctr">
              <a:lnSpc>
                <a:spcPct val="150000"/>
              </a:lnSpc>
            </a:pPr>
            <a:r>
              <a:rPr lang="" sz="5790" dirty="0" smtClean="0">
                <a:solidFill>
                  <a:srgbClr val="FEBF0E"/>
                </a:solidFill>
                <a:latin typeface="Lora Bold"/>
              </a:rPr>
              <a:t>ДЛЯ РОДИТЕЛЕЙ</a:t>
            </a:r>
          </a:p>
        </p:txBody>
      </p:sp>
      <p:pic>
        <p:nvPicPr>
          <p:cNvPr id="16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853" y="282819"/>
            <a:ext cx="627099" cy="5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00" y="248334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Lora Bold" charset="0"/>
                <a:ea typeface="Tahoma" panose="020B0604030504040204" pitchFamily="34" charset="0"/>
                <a:cs typeface="Lora Bold" charset="0"/>
              </a:rPr>
              <a:t>МИНИСТЕРСТВО ПРОСВЕЩЕНИЯ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Lora Bold" charset="0"/>
                <a:ea typeface="Tahoma" panose="020B0604030504040204" pitchFamily="34" charset="0"/>
                <a:cs typeface="Lora Bold" charset="0"/>
              </a:rPr>
              <a:t>РЕСПУБЛИКИ КАЗАХСТАН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400" y="14431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i="1" dirty="0" smtClean="0">
                <a:latin typeface="Lora Bold" charset="0"/>
                <a:cs typeface="Lora Bold" charset="0"/>
              </a:rPr>
              <a:t>1 - қосымша</a:t>
            </a:r>
            <a:endParaRPr lang="ru-RU" sz="1200" i="1" dirty="0">
              <a:latin typeface="Lora Bold" charset="0"/>
              <a:cs typeface="Lora Bold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12715"/>
            <a:ext cx="8559289" cy="10299715"/>
            <a:chOff x="0" y="0"/>
            <a:chExt cx="3122452" cy="37573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22452" cy="3757364"/>
            </a:xfrm>
            <a:custGeom>
              <a:avLst/>
              <a:gdLst/>
              <a:ahLst/>
              <a:cxnLst/>
              <a:rect l="l" t="t" r="r" b="b"/>
              <a:pathLst>
                <a:path w="3122452" h="3757364">
                  <a:moveTo>
                    <a:pt x="0" y="0"/>
                  </a:moveTo>
                  <a:lnTo>
                    <a:pt x="3122452" y="0"/>
                  </a:lnTo>
                  <a:lnTo>
                    <a:pt x="3122452" y="3757364"/>
                  </a:lnTo>
                  <a:lnTo>
                    <a:pt x="0" y="3757364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63746" y="2988371"/>
            <a:ext cx="191271" cy="19127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8559289" cy="2483300"/>
            <a:chOff x="0" y="0"/>
            <a:chExt cx="3122452" cy="456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2452" cy="456110"/>
            </a:xfrm>
            <a:custGeom>
              <a:avLst/>
              <a:gdLst/>
              <a:ahLst/>
              <a:cxnLst/>
              <a:rect l="l" t="t" r="r" b="b"/>
              <a:pathLst>
                <a:path w="3122452" h="456110">
                  <a:moveTo>
                    <a:pt x="0" y="0"/>
                  </a:moveTo>
                  <a:lnTo>
                    <a:pt x="3122452" y="0"/>
                  </a:lnTo>
                  <a:lnTo>
                    <a:pt x="3122452" y="456110"/>
                  </a:lnTo>
                  <a:lnTo>
                    <a:pt x="0" y="456110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63744" y="4076700"/>
            <a:ext cx="191271" cy="19127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63745" y="3554651"/>
            <a:ext cx="191271" cy="19127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6207" y="4610100"/>
            <a:ext cx="191271" cy="191271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940697" y="2938579"/>
            <a:ext cx="7251004" cy="193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" sz="1800" smtClean="0">
                <a:solidFill>
                  <a:srgbClr val="FFFFFF"/>
                </a:solidFill>
                <a:latin typeface="Lora"/>
              </a:rPr>
              <a:t>Область Абай </a:t>
            </a:r>
            <a:r>
              <a:rPr lang="ru-RU" sz="1800" dirty="0" smtClean="0">
                <a:solidFill>
                  <a:srgbClr val="FFFFFF"/>
                </a:solidFill>
                <a:latin typeface="Lora"/>
              </a:rPr>
              <a:t>–</a:t>
            </a:r>
            <a:r>
              <a:rPr lang="" sz="1800" smtClean="0">
                <a:solidFill>
                  <a:srgbClr val="FFFFFF"/>
                </a:solidFill>
                <a:latin typeface="Lora"/>
              </a:rPr>
              <a:t> 15 ДО, 39 педагогов, 2 349 родителей</a:t>
            </a:r>
          </a:p>
          <a:p>
            <a:pPr algn="l"/>
            <a:endParaRPr lang="en-US" sz="1800" dirty="0">
              <a:solidFill>
                <a:srgbClr val="FFFFFF"/>
              </a:solidFill>
              <a:latin typeface="Lora"/>
            </a:endParaRPr>
          </a:p>
          <a:p>
            <a:r>
              <a:rPr lang="en-US" sz="1800" dirty="0" err="1" smtClean="0">
                <a:solidFill>
                  <a:srgbClr val="FFFFFF"/>
                </a:solidFill>
                <a:latin typeface="Lora"/>
              </a:rPr>
              <a:t>Караганд</a:t>
            </a:r>
            <a:r>
              <a:rPr lang="" sz="1800" smtClean="0">
                <a:solidFill>
                  <a:srgbClr val="FFFFFF"/>
                </a:solidFill>
                <a:latin typeface="Lora"/>
              </a:rPr>
              <a:t>инская обл. - </a:t>
            </a:r>
            <a:r>
              <a:rPr lang="" dirty="0">
                <a:solidFill>
                  <a:srgbClr val="FFFFFF"/>
                </a:solidFill>
                <a:latin typeface="Lora"/>
              </a:rPr>
              <a:t>16 ДО, </a:t>
            </a:r>
            <a:r>
              <a:rPr lang="" smtClean="0">
                <a:solidFill>
                  <a:srgbClr val="FFFFFF"/>
                </a:solidFill>
                <a:latin typeface="Lora"/>
              </a:rPr>
              <a:t>38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педагогов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,</a:t>
            </a:r>
            <a:r>
              <a:rPr lang="ru-RU" dirty="0" smtClean="0">
                <a:solidFill>
                  <a:srgbClr val="FFFFFF"/>
                </a:solidFill>
                <a:latin typeface="Lora"/>
              </a:rPr>
              <a:t>–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916 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родителей</a:t>
            </a:r>
            <a:endParaRPr lang="" smtClean="0">
              <a:solidFill>
                <a:srgbClr val="FFFFFF"/>
              </a:solidFill>
              <a:latin typeface="Lora"/>
            </a:endParaRPr>
          </a:p>
          <a:p>
            <a:endParaRPr lang="en-US" sz="1800" dirty="0">
              <a:solidFill>
                <a:srgbClr val="FFFFFF"/>
              </a:solidFill>
              <a:latin typeface="Lora"/>
            </a:endParaRPr>
          </a:p>
          <a:p>
            <a:r>
              <a:rPr lang="en-US" sz="1800" dirty="0" err="1" smtClean="0">
                <a:solidFill>
                  <a:srgbClr val="FFFFFF"/>
                </a:solidFill>
                <a:latin typeface="Lora"/>
              </a:rPr>
              <a:t>Акт</a:t>
            </a:r>
            <a:r>
              <a:rPr lang="" sz="1800" smtClean="0">
                <a:solidFill>
                  <a:srgbClr val="FFFFFF"/>
                </a:solidFill>
                <a:latin typeface="Lora"/>
              </a:rPr>
              <a:t>юбинская область - </a:t>
            </a:r>
            <a:r>
              <a:rPr lang="" smtClean="0">
                <a:solidFill>
                  <a:srgbClr val="FFFFFF"/>
                </a:solidFill>
                <a:latin typeface="Lora"/>
              </a:rPr>
              <a:t>34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ДО, </a:t>
            </a:r>
            <a:r>
              <a:rPr lang="" smtClean="0">
                <a:solidFill>
                  <a:srgbClr val="FFFFFF"/>
                </a:solidFill>
                <a:latin typeface="Lora"/>
              </a:rPr>
              <a:t>46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педагогов, </a:t>
            </a:r>
            <a:r>
              <a:rPr lang="" smtClean="0">
                <a:solidFill>
                  <a:srgbClr val="FFFFFF"/>
                </a:solidFill>
                <a:latin typeface="Lora"/>
              </a:rPr>
              <a:t>1 434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родителей</a:t>
            </a:r>
            <a:endParaRPr lang="" smtClean="0">
              <a:solidFill>
                <a:srgbClr val="FFFFFF"/>
              </a:solidFill>
              <a:latin typeface="Lora"/>
            </a:endParaRPr>
          </a:p>
          <a:p>
            <a:endParaRPr lang="en-US" sz="1800" dirty="0">
              <a:solidFill>
                <a:srgbClr val="FFFFFF"/>
              </a:solidFill>
              <a:latin typeface="Lora"/>
            </a:endParaRPr>
          </a:p>
          <a:p>
            <a:r>
              <a:rPr lang="" sz="1800" smtClean="0">
                <a:solidFill>
                  <a:srgbClr val="FFFFFF"/>
                </a:solidFill>
                <a:latin typeface="Lora"/>
              </a:rPr>
              <a:t>Кызылординская область - 15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ДО, 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3</a:t>
            </a:r>
            <a:r>
              <a:rPr lang="" smtClean="0">
                <a:solidFill>
                  <a:srgbClr val="FFFFFF"/>
                </a:solidFill>
                <a:latin typeface="Lora"/>
              </a:rPr>
              <a:t>1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педагог, </a:t>
            </a:r>
            <a:r>
              <a:rPr lang="" smtClean="0">
                <a:solidFill>
                  <a:srgbClr val="FFFFFF"/>
                </a:solidFill>
                <a:latin typeface="Lora"/>
              </a:rPr>
              <a:t>550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родителей</a:t>
            </a:r>
            <a:endParaRPr lang="en-US" sz="1800" dirty="0">
              <a:solidFill>
                <a:srgbClr val="FFFFFF"/>
              </a:solidFill>
              <a:latin typeface="Lor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34798" y="6362700"/>
            <a:ext cx="7897266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" sz="1800" smtClean="0">
                <a:solidFill>
                  <a:srgbClr val="FEBF0E"/>
                </a:solidFill>
                <a:latin typeface="Lora"/>
              </a:rPr>
              <a:t>     </a:t>
            </a:r>
            <a:r>
              <a:rPr lang="en-US" sz="1800" b="1" dirty="0" err="1" smtClean="0">
                <a:solidFill>
                  <a:schemeClr val="bg1"/>
                </a:solidFill>
                <a:latin typeface="Lora"/>
              </a:rPr>
              <a:t>Участники</a:t>
            </a:r>
            <a:r>
              <a:rPr lang="en-US" sz="1800" b="1" dirty="0">
                <a:solidFill>
                  <a:schemeClr val="bg1"/>
                </a:solidFill>
                <a:latin typeface="Lora"/>
              </a:rPr>
              <a:t>: </a:t>
            </a:r>
            <a:endParaRPr lang="" sz="1800" b="1" smtClean="0">
              <a:solidFill>
                <a:schemeClr val="bg1"/>
              </a:solidFill>
              <a:latin typeface="Lora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 sz="1800" smtClean="0">
                <a:solidFill>
                  <a:srgbClr val="FEBF0E"/>
                </a:solidFill>
                <a:latin typeface="Lora"/>
              </a:rPr>
              <a:t>г</a:t>
            </a:r>
            <a:r>
              <a:rPr lang="ru-RU" dirty="0" err="1" smtClean="0">
                <a:solidFill>
                  <a:srgbClr val="FEBF0E"/>
                </a:solidFill>
                <a:latin typeface="Lora"/>
              </a:rPr>
              <a:t>лавны</a:t>
            </a:r>
            <a:r>
              <a:rPr lang="" smtClean="0">
                <a:solidFill>
                  <a:srgbClr val="FEBF0E"/>
                </a:solidFill>
                <a:latin typeface="Lora"/>
              </a:rPr>
              <a:t>е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 специалист</a:t>
            </a:r>
            <a:r>
              <a:rPr lang="" smtClean="0">
                <a:solidFill>
                  <a:srgbClr val="FEBF0E"/>
                </a:solidFill>
                <a:latin typeface="Lora"/>
              </a:rPr>
              <a:t>ы 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отдел</a:t>
            </a:r>
            <a:r>
              <a:rPr lang="" smtClean="0">
                <a:solidFill>
                  <a:srgbClr val="FEBF0E"/>
                </a:solidFill>
                <a:latin typeface="Lora"/>
              </a:rPr>
              <a:t>ов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 </a:t>
            </a:r>
            <a:r>
              <a:rPr lang="ru-RU" dirty="0">
                <a:solidFill>
                  <a:srgbClr val="FEBF0E"/>
                </a:solidFill>
                <a:latin typeface="Lora"/>
              </a:rPr>
              <a:t>дошкольного </a:t>
            </a:r>
            <a:r>
              <a:rPr lang="" smtClean="0">
                <a:solidFill>
                  <a:srgbClr val="FEBF0E"/>
                </a:solidFill>
                <a:latin typeface="Lora"/>
              </a:rPr>
              <a:t> образования Управлений образования пилотных регионов;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 smtClean="0">
                <a:solidFill>
                  <a:srgbClr val="FEBF0E"/>
                </a:solidFill>
                <a:latin typeface="Lora"/>
              </a:rPr>
              <a:t>м</a:t>
            </a:r>
            <a:r>
              <a:rPr lang="ru-RU" dirty="0" err="1" smtClean="0">
                <a:solidFill>
                  <a:srgbClr val="FEBF0E"/>
                </a:solidFill>
                <a:latin typeface="Lora"/>
              </a:rPr>
              <a:t>етодист</a:t>
            </a:r>
            <a:r>
              <a:rPr lang="" smtClean="0">
                <a:solidFill>
                  <a:srgbClr val="FEBF0E"/>
                </a:solidFill>
                <a:latin typeface="Lora"/>
              </a:rPr>
              <a:t>ы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 учебно-</a:t>
            </a:r>
            <a:r>
              <a:rPr lang="ru-RU" dirty="0" err="1" smtClean="0">
                <a:solidFill>
                  <a:srgbClr val="FEBF0E"/>
                </a:solidFill>
                <a:latin typeface="Lora"/>
              </a:rPr>
              <a:t>методическ</a:t>
            </a:r>
            <a:r>
              <a:rPr lang="" smtClean="0">
                <a:solidFill>
                  <a:srgbClr val="FEBF0E"/>
                </a:solidFill>
                <a:latin typeface="Lora"/>
              </a:rPr>
              <a:t>их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 центр</a:t>
            </a:r>
            <a:r>
              <a:rPr lang="" smtClean="0">
                <a:solidFill>
                  <a:srgbClr val="FEBF0E"/>
                </a:solidFill>
                <a:latin typeface="Lora"/>
              </a:rPr>
              <a:t>ов/кабинетов;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 smtClean="0">
                <a:solidFill>
                  <a:srgbClr val="FEBF0E"/>
                </a:solidFill>
                <a:latin typeface="Lora"/>
              </a:rPr>
              <a:t>представители </a:t>
            </a:r>
            <a:r>
              <a:rPr lang="en-US" dirty="0" err="1" smtClean="0">
                <a:solidFill>
                  <a:srgbClr val="FEBF0E"/>
                </a:solidFill>
                <a:latin typeface="Lora"/>
              </a:rPr>
              <a:t>частных</a:t>
            </a:r>
            <a:r>
              <a:rPr lang="en-US" dirty="0" smtClean="0">
                <a:solidFill>
                  <a:srgbClr val="FEBF0E"/>
                </a:solidFill>
                <a:latin typeface="Lora"/>
              </a:rPr>
              <a:t> </a:t>
            </a:r>
            <a:r>
              <a:rPr lang="en-US" dirty="0" err="1">
                <a:solidFill>
                  <a:srgbClr val="FEBF0E"/>
                </a:solidFill>
                <a:latin typeface="Lora"/>
              </a:rPr>
              <a:t>детских</a:t>
            </a:r>
            <a:r>
              <a:rPr lang="en-US" dirty="0">
                <a:solidFill>
                  <a:srgbClr val="FEBF0E"/>
                </a:solidFill>
                <a:latin typeface="Lora"/>
              </a:rPr>
              <a:t> </a:t>
            </a:r>
            <a:r>
              <a:rPr lang="en-US" dirty="0" err="1" smtClean="0">
                <a:solidFill>
                  <a:srgbClr val="FEBF0E"/>
                </a:solidFill>
                <a:latin typeface="Lora"/>
              </a:rPr>
              <a:t>садов</a:t>
            </a:r>
            <a:r>
              <a:rPr lang="" smtClean="0">
                <a:solidFill>
                  <a:srgbClr val="FEBF0E"/>
                </a:solidFill>
                <a:latin typeface="Lora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 smtClean="0">
                <a:solidFill>
                  <a:srgbClr val="FEBF0E"/>
                </a:solidFill>
                <a:latin typeface="Lora"/>
              </a:rPr>
              <a:t>заведующие, методисты, педагоги дошкольных организаций</a:t>
            </a:r>
            <a:endParaRPr lang="" sz="1800">
              <a:solidFill>
                <a:srgbClr val="FEBF0E"/>
              </a:solidFill>
              <a:latin typeface="Lora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4853" y="189656"/>
            <a:ext cx="8309582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ru-RU" sz="4000" dirty="0" smtClean="0">
                <a:solidFill>
                  <a:srgbClr val="002060"/>
                </a:solidFill>
                <a:latin typeface="Lora Bold"/>
              </a:rPr>
              <a:t>Т</a:t>
            </a:r>
            <a:r>
              <a:rPr lang="" sz="4000" smtClean="0">
                <a:solidFill>
                  <a:srgbClr val="002060"/>
                </a:solidFill>
                <a:latin typeface="Lora Bold"/>
              </a:rPr>
              <a:t>естирование мобильного приложения</a:t>
            </a:r>
          </a:p>
          <a:p>
            <a:pPr algn="ctr">
              <a:lnSpc>
                <a:spcPts val="5760"/>
              </a:lnSpc>
            </a:pPr>
            <a:r>
              <a:rPr lang="" sz="2400" i="1" smtClean="0">
                <a:solidFill>
                  <a:srgbClr val="002060"/>
                </a:solidFill>
                <a:latin typeface="Lora Bold"/>
              </a:rPr>
              <a:t>(октябрь 2024 г.)</a:t>
            </a:r>
            <a:endParaRPr lang="en-US" sz="2400" i="1" dirty="0">
              <a:solidFill>
                <a:srgbClr val="002060"/>
              </a:solidFill>
              <a:latin typeface="Lora Bold"/>
            </a:endParaRPr>
          </a:p>
        </p:txBody>
      </p:sp>
      <p:sp>
        <p:nvSpPr>
          <p:cNvPr id="27" name="TextBox 22"/>
          <p:cNvSpPr txBox="1"/>
          <p:nvPr/>
        </p:nvSpPr>
        <p:spPr>
          <a:xfrm>
            <a:off x="814077" y="5294801"/>
            <a:ext cx="7125849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" sz="4000" smtClean="0">
                <a:solidFill>
                  <a:srgbClr val="FEBF0E"/>
                </a:solidFill>
                <a:latin typeface="Lora Bold"/>
              </a:rPr>
              <a:t>Проведено 4 инфосессии</a:t>
            </a:r>
            <a:endParaRPr lang="en-US" sz="4000" dirty="0">
              <a:solidFill>
                <a:srgbClr val="FEBF0E"/>
              </a:solidFill>
              <a:latin typeface="Lora Bold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8763000" y="355593"/>
            <a:ext cx="6848564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" sz="3999" smtClean="0">
                <a:solidFill>
                  <a:srgbClr val="203965"/>
                </a:solidFill>
                <a:latin typeface="Lora Bold"/>
              </a:rPr>
              <a:t>Отзывы родителей</a:t>
            </a:r>
            <a:r>
              <a:rPr lang="en-US" sz="3999" dirty="0" smtClean="0">
                <a:solidFill>
                  <a:srgbClr val="203965"/>
                </a:solidFill>
                <a:latin typeface="Lora Bold"/>
              </a:rPr>
              <a:t>:</a:t>
            </a:r>
            <a:endParaRPr lang="en-US" sz="3999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8756123" y="1096195"/>
            <a:ext cx="9034805" cy="334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Lora"/>
              </a:rPr>
              <a:t>Баламмен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қарым-қатынаста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санауды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жақсы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үйрендік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Lora"/>
              </a:rPr>
              <a:t>Әр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жас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ерекшелігіне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байланысты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ақпараттар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Lora"/>
              </a:rPr>
              <a:t>Әзірге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пайдасын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көрмедім,бүгін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жүктедім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Lora"/>
              </a:rPr>
              <a:t>Самое частое слово “Отношения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”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" smtClean="0">
                <a:solidFill>
                  <a:srgbClr val="000000"/>
                </a:solidFill>
                <a:latin typeface="Lora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е </a:t>
            </a:r>
            <a:r>
              <a:rPr lang="ru-RU" dirty="0">
                <a:solidFill>
                  <a:srgbClr val="000000"/>
                </a:solidFill>
                <a:latin typeface="Lora"/>
              </a:rPr>
              <a:t>заметили никаких положительных 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изменений</a:t>
            </a:r>
            <a:r>
              <a:rPr lang="" smtClean="0">
                <a:solidFill>
                  <a:srgbClr val="000000"/>
                </a:solidFill>
                <a:latin typeface="Lora"/>
              </a:rPr>
              <a:t> в отношениях;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Lora"/>
              </a:rPr>
              <a:t>100% родителей отметили легкость и удобство использования 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приложения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" smtClean="0">
                <a:solidFill>
                  <a:srgbClr val="000000"/>
                </a:solidFill>
                <a:latin typeface="Lora"/>
              </a:rPr>
              <a:t>О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сы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приложенияның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ішінде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дайын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ертегі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жаңылтпаштар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т.б</a:t>
            </a:r>
            <a:r>
              <a:rPr lang="ru-RU" dirty="0">
                <a:solidFill>
                  <a:srgbClr val="000000"/>
                </a:solidFill>
                <a:latin typeface="Lora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әдебиеттер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берілсе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қосымша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нұсқаулық</a:t>
            </a:r>
            <a:r>
              <a:rPr lang="ru-RU" dirty="0">
                <a:solidFill>
                  <a:srgbClr val="000000"/>
                </a:solidFill>
                <a:latin typeface="Lor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тірек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схема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ма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атрибуттар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болса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Lora"/>
              </a:rPr>
              <a:t>Пр</a:t>
            </a:r>
            <a:r>
              <a:rPr lang="" smtClean="0">
                <a:solidFill>
                  <a:srgbClr val="000000"/>
                </a:solidFill>
                <a:latin typeface="Lora"/>
              </a:rPr>
              <a:t>едлагают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" smtClean="0">
                <a:solidFill>
                  <a:srgbClr val="000000"/>
                </a:solidFill>
                <a:latin typeface="Lora"/>
              </a:rPr>
              <a:t>расширить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 контент</a:t>
            </a:r>
            <a:endParaRPr lang="ru-RU" dirty="0">
              <a:solidFill>
                <a:srgbClr val="000000"/>
              </a:solidFill>
              <a:latin typeface="Lora"/>
            </a:endParaRPr>
          </a:p>
        </p:txBody>
      </p:sp>
      <p:pic>
        <p:nvPicPr>
          <p:cNvPr id="30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3383" y="4848205"/>
            <a:ext cx="4454985" cy="2635020"/>
          </a:xfrm>
          <a:prstGeom prst="rect">
            <a:avLst/>
          </a:prstGeom>
        </p:spPr>
      </p:pic>
      <p:pic>
        <p:nvPicPr>
          <p:cNvPr id="31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0400" y="6113211"/>
            <a:ext cx="4518289" cy="2797941"/>
          </a:xfrm>
          <a:prstGeom prst="rect">
            <a:avLst/>
          </a:prstGeom>
        </p:spPr>
      </p:pic>
      <p:pic>
        <p:nvPicPr>
          <p:cNvPr id="32" name="Объект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29218" y="7048499"/>
            <a:ext cx="4389120" cy="27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85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72052"/>
            <a:ext cx="18288000" cy="5314948"/>
            <a:chOff x="0" y="0"/>
            <a:chExt cx="6671512" cy="193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1938908"/>
            </a:xfrm>
            <a:custGeom>
              <a:avLst/>
              <a:gdLst/>
              <a:ahLst/>
              <a:cxnLst/>
              <a:rect l="l" t="t" r="r" b="b"/>
              <a:pathLst>
                <a:path w="6671512" h="1938908">
                  <a:moveTo>
                    <a:pt x="0" y="0"/>
                  </a:moveTo>
                  <a:lnTo>
                    <a:pt x="6671512" y="0"/>
                  </a:lnTo>
                  <a:lnTo>
                    <a:pt x="6671512" y="1938908"/>
                  </a:lnTo>
                  <a:lnTo>
                    <a:pt x="0" y="1938908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sp>
        <p:nvSpPr>
          <p:cNvPr id="28" name="TextBox 31"/>
          <p:cNvSpPr txBox="1"/>
          <p:nvPr/>
        </p:nvSpPr>
        <p:spPr>
          <a:xfrm>
            <a:off x="1824798" y="234695"/>
            <a:ext cx="1469815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" sz="5237" b="1" smtClean="0">
                <a:solidFill>
                  <a:srgbClr val="FEBF0E"/>
                </a:solidFill>
                <a:latin typeface="Lora Bold"/>
              </a:rPr>
              <a:t>СКАЧАТЬ  ПРИЛОЖЕНИЕ</a:t>
            </a:r>
            <a:endParaRPr lang="en-US" sz="5237" b="1" dirty="0">
              <a:solidFill>
                <a:srgbClr val="FEBF0E"/>
              </a:solidFill>
              <a:latin typeface="Lora Bold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463" y="1333499"/>
            <a:ext cx="6126163" cy="584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63" y="1333499"/>
            <a:ext cx="3009900" cy="596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19" y="7353300"/>
            <a:ext cx="9145207" cy="284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2955" y="0"/>
            <a:ext cx="1792730" cy="147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3578" y="1718935"/>
            <a:ext cx="3161742" cy="90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5999" y="2506018"/>
            <a:ext cx="7002463" cy="74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0631" y="1563836"/>
            <a:ext cx="3276599" cy="9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712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180" y="5110246"/>
            <a:ext cx="18288000" cy="5314948"/>
            <a:chOff x="0" y="0"/>
            <a:chExt cx="6671512" cy="193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1938908"/>
            </a:xfrm>
            <a:custGeom>
              <a:avLst/>
              <a:gdLst/>
              <a:ahLst/>
              <a:cxnLst/>
              <a:rect l="l" t="t" r="r" b="b"/>
              <a:pathLst>
                <a:path w="6671512" h="1938908">
                  <a:moveTo>
                    <a:pt x="0" y="0"/>
                  </a:moveTo>
                  <a:lnTo>
                    <a:pt x="6671512" y="0"/>
                  </a:lnTo>
                  <a:lnTo>
                    <a:pt x="6671512" y="1938908"/>
                  </a:lnTo>
                  <a:lnTo>
                    <a:pt x="0" y="1938908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25315" y="2456758"/>
            <a:ext cx="4090289" cy="409028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182600" y="2565279"/>
            <a:ext cx="4090289" cy="409028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186035" y="2613230"/>
            <a:ext cx="4090289" cy="409028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738235" y="4305370"/>
            <a:ext cx="1219200" cy="124376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710652" y="4558501"/>
            <a:ext cx="3519614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" sz="2499" smtClean="0">
                <a:solidFill>
                  <a:srgbClr val="000000"/>
                </a:solidFill>
                <a:latin typeface="Lora Bold"/>
              </a:rPr>
              <a:t>Инфосессии с регионами</a:t>
            </a:r>
            <a:endParaRPr lang="en-US" sz="2499" dirty="0">
              <a:solidFill>
                <a:srgbClr val="000000"/>
              </a:solidFill>
              <a:latin typeface="Lor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343400" y="8115491"/>
            <a:ext cx="1321032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49"/>
              </a:lnSpc>
            </a:pP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24/7 психолог</a:t>
            </a:r>
            <a:r>
              <a:rPr lang="" sz="2000" smtClean="0">
                <a:solidFill>
                  <a:srgbClr val="203965"/>
                </a:solidFill>
                <a:latin typeface="Lora Bold"/>
              </a:rPr>
              <a:t>о-педагогическое</a:t>
            </a: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 сопровождение</a:t>
            </a:r>
            <a:r>
              <a:rPr lang="" sz="2000" smtClean="0">
                <a:solidFill>
                  <a:srgbClr val="203965"/>
                </a:solidFill>
                <a:latin typeface="Lora Bold"/>
              </a:rPr>
              <a:t>  </a:t>
            </a:r>
            <a:r>
              <a:rPr lang="" sz="2000" dirty="0" smtClean="0">
                <a:solidFill>
                  <a:srgbClr val="203965"/>
                </a:solidFill>
                <a:latin typeface="Lora Bold"/>
              </a:rPr>
              <a:t>родител</a:t>
            </a:r>
            <a:r>
              <a:rPr lang="" sz="2000" smtClean="0">
                <a:solidFill>
                  <a:srgbClr val="203965"/>
                </a:solidFill>
                <a:latin typeface="Lora Bold"/>
              </a:rPr>
              <a:t>ей </a:t>
            </a: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по вопросам</a:t>
            </a:r>
            <a:endParaRPr lang="" sz="2000" smtClean="0">
              <a:solidFill>
                <a:srgbClr val="203965"/>
              </a:solidFill>
              <a:latin typeface="Lora Bold"/>
            </a:endParaRPr>
          </a:p>
          <a:p>
            <a:pPr>
              <a:lnSpc>
                <a:spcPts val="2749"/>
              </a:lnSpc>
            </a:pP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 </a:t>
            </a:r>
            <a:r>
              <a:rPr lang="ru-RU" sz="2000" dirty="0">
                <a:solidFill>
                  <a:srgbClr val="203965"/>
                </a:solidFill>
                <a:latin typeface="Lora Bold"/>
              </a:rPr>
              <a:t>воспитания, развития и взаимодействия с детьми дошкольного </a:t>
            </a: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возраста</a:t>
            </a:r>
            <a:endParaRPr lang="en-US" sz="2000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203922" y="4534344"/>
            <a:ext cx="144806" cy="248061"/>
          </a:xfrm>
          <a:custGeom>
            <a:avLst/>
            <a:gdLst/>
            <a:ahLst/>
            <a:cxnLst/>
            <a:rect l="l" t="t" r="r" b="b"/>
            <a:pathLst>
              <a:path w="144806" h="248061">
                <a:moveTo>
                  <a:pt x="0" y="0"/>
                </a:moveTo>
                <a:lnTo>
                  <a:pt x="144806" y="0"/>
                </a:lnTo>
                <a:lnTo>
                  <a:pt x="144806" y="248062"/>
                </a:lnTo>
                <a:lnTo>
                  <a:pt x="0" y="24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857671" y="2916711"/>
            <a:ext cx="842694" cy="842694"/>
          </a:xfrm>
          <a:custGeom>
            <a:avLst/>
            <a:gdLst/>
            <a:ahLst/>
            <a:cxnLst/>
            <a:rect l="l" t="t" r="r" b="b"/>
            <a:pathLst>
              <a:path w="842694" h="842694">
                <a:moveTo>
                  <a:pt x="0" y="0"/>
                </a:moveTo>
                <a:lnTo>
                  <a:pt x="842694" y="0"/>
                </a:lnTo>
                <a:lnTo>
                  <a:pt x="842694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692394" y="3975750"/>
            <a:ext cx="307757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" sz="2499" smtClean="0">
                <a:solidFill>
                  <a:srgbClr val="FFFFFF"/>
                </a:solidFill>
                <a:latin typeface="Lora Bold"/>
              </a:rPr>
              <a:t>Информационо-разъяснительная работа с родителями</a:t>
            </a:r>
            <a:endParaRPr lang="en-US" sz="2499" dirty="0">
              <a:solidFill>
                <a:srgbClr val="FFFFFF"/>
              </a:solidFill>
              <a:latin typeface="Lora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647759" y="4502719"/>
            <a:ext cx="348059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" sz="2499" smtClean="0">
                <a:solidFill>
                  <a:srgbClr val="000000"/>
                </a:solidFill>
                <a:latin typeface="Lora Bold"/>
              </a:rPr>
              <a:t>Обратная связь</a:t>
            </a:r>
            <a:endParaRPr lang="en-US" sz="2499" dirty="0">
              <a:solidFill>
                <a:srgbClr val="000000"/>
              </a:solidFill>
              <a:latin typeface="Lora Bold"/>
            </a:endParaRPr>
          </a:p>
        </p:txBody>
      </p:sp>
      <p:sp>
        <p:nvSpPr>
          <p:cNvPr id="28" name="TextBox 31"/>
          <p:cNvSpPr txBox="1"/>
          <p:nvPr/>
        </p:nvSpPr>
        <p:spPr>
          <a:xfrm>
            <a:off x="1794922" y="569901"/>
            <a:ext cx="1469815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" sz="5237" smtClean="0">
                <a:solidFill>
                  <a:srgbClr val="FEBF0E"/>
                </a:solidFill>
                <a:latin typeface="Lora Bold"/>
              </a:rPr>
              <a:t>МАСШТАБИРОВАНИЕ</a:t>
            </a:r>
            <a:endParaRPr lang="en-US" sz="5237" dirty="0">
              <a:solidFill>
                <a:srgbClr val="FEBF0E"/>
              </a:solidFill>
              <a:latin typeface="Lora Bold"/>
            </a:endParaRPr>
          </a:p>
        </p:txBody>
      </p:sp>
      <p:sp>
        <p:nvSpPr>
          <p:cNvPr id="29" name="Freeform 20"/>
          <p:cNvSpPr/>
          <p:nvPr/>
        </p:nvSpPr>
        <p:spPr>
          <a:xfrm>
            <a:off x="2990291" y="3102451"/>
            <a:ext cx="960335" cy="842694"/>
          </a:xfrm>
          <a:custGeom>
            <a:avLst/>
            <a:gdLst/>
            <a:ahLst/>
            <a:cxnLst/>
            <a:rect l="l" t="t" r="r" b="b"/>
            <a:pathLst>
              <a:path w="960335" h="842694">
                <a:moveTo>
                  <a:pt x="0" y="0"/>
                </a:moveTo>
                <a:lnTo>
                  <a:pt x="960335" y="0"/>
                </a:lnTo>
                <a:lnTo>
                  <a:pt x="960335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8"/>
          <p:cNvSpPr/>
          <p:nvPr/>
        </p:nvSpPr>
        <p:spPr>
          <a:xfrm>
            <a:off x="14734575" y="3028131"/>
            <a:ext cx="825374" cy="772422"/>
          </a:xfrm>
          <a:custGeom>
            <a:avLst/>
            <a:gdLst/>
            <a:ahLst/>
            <a:cxnLst/>
            <a:rect l="l" t="t" r="r" b="b"/>
            <a:pathLst>
              <a:path w="1416932" h="1716548">
                <a:moveTo>
                  <a:pt x="0" y="0"/>
                </a:moveTo>
                <a:lnTo>
                  <a:pt x="1416932" y="0"/>
                </a:lnTo>
                <a:lnTo>
                  <a:pt x="1416932" y="1716549"/>
                </a:lnTo>
                <a:lnTo>
                  <a:pt x="0" y="171654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1" name="Нашивка 30"/>
          <p:cNvSpPr/>
          <p:nvPr/>
        </p:nvSpPr>
        <p:spPr>
          <a:xfrm>
            <a:off x="6043035" y="4587798"/>
            <a:ext cx="381000" cy="713595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6413367" y="4577989"/>
            <a:ext cx="381000" cy="71359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grpSp>
        <p:nvGrpSpPr>
          <p:cNvPr id="37" name="Group 10"/>
          <p:cNvGrpSpPr/>
          <p:nvPr/>
        </p:nvGrpSpPr>
        <p:grpSpPr>
          <a:xfrm>
            <a:off x="11529435" y="4227083"/>
            <a:ext cx="1219200" cy="1243769"/>
            <a:chOff x="0" y="0"/>
            <a:chExt cx="6350000" cy="6350000"/>
          </a:xfrm>
        </p:grpSpPr>
        <p:sp>
          <p:nvSpPr>
            <p:cNvPr id="38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9" name="Нашивка 38"/>
          <p:cNvSpPr/>
          <p:nvPr/>
        </p:nvSpPr>
        <p:spPr>
          <a:xfrm>
            <a:off x="11739747" y="4425607"/>
            <a:ext cx="381000" cy="71359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12093315" y="4425607"/>
            <a:ext cx="381000" cy="713595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6314682" y="7451726"/>
            <a:ext cx="4968933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 err="1" smtClean="0">
                <a:solidFill>
                  <a:srgbClr val="203965"/>
                </a:solidFill>
                <a:latin typeface="Lora Bold"/>
              </a:rPr>
              <a:t>Ожидаемы</a:t>
            </a:r>
            <a:r>
              <a:rPr lang="" sz="2499" smtClean="0">
                <a:solidFill>
                  <a:srgbClr val="203965"/>
                </a:solidFill>
                <a:latin typeface="Lora Bold"/>
              </a:rPr>
              <a:t>й</a:t>
            </a:r>
            <a:r>
              <a:rPr lang="en-US" sz="2499" dirty="0" smtClean="0">
                <a:solidFill>
                  <a:srgbClr val="203965"/>
                </a:solidFill>
                <a:latin typeface="Lora Bold"/>
              </a:rPr>
              <a:t> </a:t>
            </a:r>
            <a:r>
              <a:rPr lang="en-US" sz="2499" dirty="0" err="1" smtClean="0">
                <a:solidFill>
                  <a:srgbClr val="203965"/>
                </a:solidFill>
                <a:latin typeface="Lora Bold"/>
              </a:rPr>
              <a:t>результат</a:t>
            </a:r>
            <a:endParaRPr lang="en-US" sz="2499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42" name="TextBox 14"/>
          <p:cNvSpPr txBox="1"/>
          <p:nvPr/>
        </p:nvSpPr>
        <p:spPr>
          <a:xfrm>
            <a:off x="3352026" y="9095544"/>
            <a:ext cx="13362618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" sz="2000" smtClean="0">
                <a:solidFill>
                  <a:srgbClr val="203965"/>
                </a:solidFill>
                <a:latin typeface="Lora Bold"/>
              </a:rPr>
              <a:t>     Использование педагогами контента приложения в работе консультационных пунктов</a:t>
            </a:r>
            <a:endParaRPr lang="en-US" sz="2000" dirty="0">
              <a:solidFill>
                <a:srgbClr val="203965"/>
              </a:solidFill>
              <a:latin typeface="Lora Bold"/>
            </a:endParaRPr>
          </a:p>
        </p:txBody>
      </p:sp>
      <p:grpSp>
        <p:nvGrpSpPr>
          <p:cNvPr id="44" name="Group 16"/>
          <p:cNvGrpSpPr/>
          <p:nvPr/>
        </p:nvGrpSpPr>
        <p:grpSpPr>
          <a:xfrm>
            <a:off x="3702632" y="8123302"/>
            <a:ext cx="500216" cy="504444"/>
            <a:chOff x="0" y="0"/>
            <a:chExt cx="6350000" cy="6350000"/>
          </a:xfrm>
        </p:grpSpPr>
        <p:sp>
          <p:nvSpPr>
            <p:cNvPr id="45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46" name="Group 16"/>
          <p:cNvGrpSpPr/>
          <p:nvPr/>
        </p:nvGrpSpPr>
        <p:grpSpPr>
          <a:xfrm>
            <a:off x="3702632" y="9016447"/>
            <a:ext cx="504444" cy="504444"/>
            <a:chOff x="0" y="0"/>
            <a:chExt cx="6350000" cy="6350000"/>
          </a:xfrm>
          <a:solidFill>
            <a:srgbClr val="002060"/>
          </a:solidFill>
        </p:grpSpPr>
        <p:sp>
          <p:nvSpPr>
            <p:cNvPr id="4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xmlns="" val="302237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9" y="190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20312" r="-20312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842855" y="-4000500"/>
            <a:ext cx="758040" cy="18288000"/>
            <a:chOff x="0" y="0"/>
            <a:chExt cx="199648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648" cy="4816592"/>
            </a:xfrm>
            <a:custGeom>
              <a:avLst/>
              <a:gdLst/>
              <a:ahLst/>
              <a:cxnLst/>
              <a:rect l="l" t="t" r="r" b="b"/>
              <a:pathLst>
                <a:path w="199648" h="4816592">
                  <a:moveTo>
                    <a:pt x="0" y="0"/>
                  </a:moveTo>
                  <a:lnTo>
                    <a:pt x="199648" y="0"/>
                  </a:lnTo>
                  <a:lnTo>
                    <a:pt x="199648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20396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99648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0"/>
            <a:ext cx="9144000" cy="4432902"/>
            <a:chOff x="0" y="0"/>
            <a:chExt cx="15069205" cy="73053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067510" cy="7305371"/>
            </a:xfrm>
            <a:custGeom>
              <a:avLst/>
              <a:gdLst/>
              <a:ahLst/>
              <a:cxnLst/>
              <a:rect l="l" t="t" r="r" b="b"/>
              <a:pathLst>
                <a:path w="15067510" h="7305371">
                  <a:moveTo>
                    <a:pt x="0" y="6700486"/>
                  </a:moveTo>
                  <a:lnTo>
                    <a:pt x="0" y="604885"/>
                  </a:lnTo>
                  <a:cubicBezTo>
                    <a:pt x="0" y="270299"/>
                    <a:pt x="313624" y="0"/>
                    <a:pt x="701839" y="0"/>
                  </a:cubicBezTo>
                  <a:lnTo>
                    <a:pt x="14365670" y="0"/>
                  </a:lnTo>
                  <a:cubicBezTo>
                    <a:pt x="14753885" y="0"/>
                    <a:pt x="15067510" y="270299"/>
                    <a:pt x="15067510" y="604885"/>
                  </a:cubicBezTo>
                  <a:lnTo>
                    <a:pt x="15067510" y="6699025"/>
                  </a:lnTo>
                  <a:cubicBezTo>
                    <a:pt x="15067510" y="7033611"/>
                    <a:pt x="14753885" y="7303911"/>
                    <a:pt x="14365670" y="7303911"/>
                  </a:cubicBezTo>
                  <a:lnTo>
                    <a:pt x="701839" y="7303911"/>
                  </a:lnTo>
                  <a:cubicBezTo>
                    <a:pt x="315319" y="7305371"/>
                    <a:pt x="0" y="7035072"/>
                    <a:pt x="0" y="6700486"/>
                  </a:cubicBezTo>
                  <a:close/>
                </a:path>
              </a:pathLst>
            </a:custGeom>
            <a:blipFill>
              <a:blip r:embed="rId3" cstate="print"/>
              <a:stretch>
                <a:fillRect b="-3718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5889625"/>
            <a:ext cx="6850188" cy="3853183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t="-9228" b="-9228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1561431"/>
            <a:ext cx="720116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Lora"/>
              </a:rPr>
              <a:t>Повышение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компетентности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развитии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раннего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возраста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помощью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Lora"/>
              </a:rPr>
              <a:t>мобильн</a:t>
            </a:r>
            <a:r>
              <a:rPr lang="ru-RU" sz="2000" dirty="0" smtClean="0">
                <a:solidFill>
                  <a:srgbClr val="000000"/>
                </a:solidFill>
                <a:latin typeface="Lora"/>
              </a:rPr>
              <a:t>ого</a:t>
            </a:r>
            <a:r>
              <a:rPr lang="en-US" sz="20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Lora"/>
              </a:rPr>
              <a:t>приложени</a:t>
            </a:r>
            <a:r>
              <a:rPr lang="ru-RU" sz="2000" dirty="0" smtClean="0">
                <a:solidFill>
                  <a:srgbClr val="000000"/>
                </a:solidFill>
                <a:latin typeface="Lora"/>
              </a:rPr>
              <a:t>я.</a:t>
            </a:r>
            <a:endParaRPr lang="en-US" sz="2000" dirty="0">
              <a:solidFill>
                <a:srgbClr val="000000"/>
              </a:solidFill>
              <a:latin typeface="Lor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1057275"/>
            <a:ext cx="399401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203965"/>
                </a:solidFill>
                <a:latin typeface="Lora Bold"/>
              </a:rPr>
              <a:t>ЦЕЛЬ: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01802" y="5918200"/>
            <a:ext cx="399401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203965"/>
                </a:solidFill>
                <a:latin typeface="Lora Bold"/>
              </a:rPr>
              <a:t>ЗАДАЧИ: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18967" y="6623050"/>
            <a:ext cx="7660356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Lora"/>
              </a:rPr>
              <a:t>Повысить осведомленность и  практические знания родителей в отношении этапов развития и ухода за детьми в возрасте 0-5 лет.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01802" y="6735068"/>
            <a:ext cx="1440145" cy="1166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31"/>
              </a:lnSpc>
            </a:pPr>
            <a:r>
              <a:rPr lang="en-US" sz="8210">
                <a:solidFill>
                  <a:srgbClr val="203965"/>
                </a:solidFill>
                <a:latin typeface="Lora Bold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23927" y="8301732"/>
            <a:ext cx="1440145" cy="117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32"/>
              </a:lnSpc>
            </a:pPr>
            <a:r>
              <a:rPr lang="en-US" sz="8210">
                <a:solidFill>
                  <a:srgbClr val="203965"/>
                </a:solidFill>
                <a:latin typeface="Lora Bold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18967" y="8014146"/>
            <a:ext cx="8169033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Lora"/>
              </a:rPr>
              <a:t>Предоставить родителям и лицам, осуществляющим уход, возможность помочь каждому ребенку полностью раскрыть свой потенциал, предоставляя доступную и знакомую информацию через приложение и другие каналы.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333202"/>
            <a:ext cx="2855508" cy="5953798"/>
            <a:chOff x="0" y="0"/>
            <a:chExt cx="1041697" cy="21719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697" cy="2171962"/>
            </a:xfrm>
            <a:custGeom>
              <a:avLst/>
              <a:gdLst/>
              <a:ahLst/>
              <a:cxnLst/>
              <a:rect l="l" t="t" r="r" b="b"/>
              <a:pathLst>
                <a:path w="1041697" h="2171962">
                  <a:moveTo>
                    <a:pt x="0" y="0"/>
                  </a:moveTo>
                  <a:lnTo>
                    <a:pt x="1041697" y="0"/>
                  </a:lnTo>
                  <a:lnTo>
                    <a:pt x="1041697" y="2171962"/>
                  </a:lnTo>
                  <a:lnTo>
                    <a:pt x="0" y="2171962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982142" cy="4569143"/>
          </a:xfrm>
          <a:custGeom>
            <a:avLst/>
            <a:gdLst/>
            <a:ahLst/>
            <a:cxnLst/>
            <a:rect l="l" t="t" r="r" b="b"/>
            <a:pathLst>
              <a:path w="8982142" h="4569143">
                <a:moveTo>
                  <a:pt x="0" y="0"/>
                </a:moveTo>
                <a:lnTo>
                  <a:pt x="8982142" y="0"/>
                </a:lnTo>
                <a:lnTo>
                  <a:pt x="8982142" y="4569142"/>
                </a:lnTo>
                <a:lnTo>
                  <a:pt x="0" y="456914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799" b="-8717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19069" y="3400923"/>
            <a:ext cx="2336439" cy="233643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solidFill>
              <a:srgbClr val="203965"/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978822" y="3710868"/>
            <a:ext cx="1416932" cy="1716548"/>
          </a:xfrm>
          <a:custGeom>
            <a:avLst/>
            <a:gdLst/>
            <a:ahLst/>
            <a:cxnLst/>
            <a:rect l="l" t="t" r="r" b="b"/>
            <a:pathLst>
              <a:path w="1416932" h="1716548">
                <a:moveTo>
                  <a:pt x="0" y="0"/>
                </a:moveTo>
                <a:lnTo>
                  <a:pt x="1416932" y="0"/>
                </a:lnTo>
                <a:lnTo>
                  <a:pt x="1416932" y="1716549"/>
                </a:lnTo>
                <a:lnTo>
                  <a:pt x="0" y="17165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407832" y="819150"/>
            <a:ext cx="627321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203965"/>
                </a:solidFill>
                <a:latin typeface="Lora Bold"/>
              </a:rPr>
              <a:t>О ФОНДЕ MINDEROO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07832" y="1698308"/>
            <a:ext cx="8539716" cy="297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dirty="0" err="1">
                <a:solidFill>
                  <a:srgbClr val="000000"/>
                </a:solidFill>
                <a:latin typeface="Lora"/>
              </a:rPr>
              <a:t>Фонд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Minderoo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это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современная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благотворительная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организация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базирующаяся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Австралии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занимающаяся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широким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спектром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инициатив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направленных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поиск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эффективных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приемлемых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решений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некоторых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из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актуальных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мировых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проблем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.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" smtClean="0">
                <a:solidFill>
                  <a:srgbClr val="000000"/>
                </a:solidFill>
                <a:latin typeface="Lora"/>
              </a:rPr>
              <a:t>Программа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работает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вместе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партнерами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создавая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аргументы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пользу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изменений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системном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уровне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создавая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культуру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которая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позволяет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детям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наилучшим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образом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начать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жизнь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Фонд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Minderoo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вложил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значительные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средства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два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основных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продукта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: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контент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и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приложени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е «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Успеть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пяти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»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.</a:t>
            </a:r>
            <a:endParaRPr lang="en-US" sz="1800" dirty="0">
              <a:solidFill>
                <a:srgbClr val="000000"/>
              </a:solidFill>
              <a:latin typeface="Lor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29000" y="4948238"/>
            <a:ext cx="399401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203965"/>
                </a:solidFill>
                <a:latin typeface="Lora Bold"/>
              </a:rPr>
              <a:t>АННОТАЦИЯ: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29000" y="5653087"/>
            <a:ext cx="1383030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Программа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предоставляет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ведущий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мире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контент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который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легкодоступен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понятен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имеет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культурное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значение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опирается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новейшие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достижения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нейробиологии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Его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цель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вдохновить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расширить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возможности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всем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мире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повысив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понимание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сосредоточив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внимание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важности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развития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раннем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возрасте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.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конечном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счете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это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поможет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детям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всем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мире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процветать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полностью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раскрыть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свой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потенциал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.</a:t>
            </a:r>
          </a:p>
        </p:txBody>
      </p:sp>
      <p:sp>
        <p:nvSpPr>
          <p:cNvPr id="13" name="Freeform 13"/>
          <p:cNvSpPr/>
          <p:nvPr/>
        </p:nvSpPr>
        <p:spPr>
          <a:xfrm>
            <a:off x="2855508" y="7580947"/>
            <a:ext cx="15951561" cy="2706053"/>
          </a:xfrm>
          <a:custGeom>
            <a:avLst/>
            <a:gdLst/>
            <a:ahLst/>
            <a:cxnLst/>
            <a:rect l="l" t="t" r="r" b="b"/>
            <a:pathLst>
              <a:path w="15951561" h="2706053">
                <a:moveTo>
                  <a:pt x="0" y="0"/>
                </a:moveTo>
                <a:lnTo>
                  <a:pt x="15951561" y="0"/>
                </a:lnTo>
                <a:lnTo>
                  <a:pt x="15951561" y="2706053"/>
                </a:lnTo>
                <a:lnTo>
                  <a:pt x="0" y="27060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alphaModFix amt="27000"/>
            </a:blip>
            <a:stretch>
              <a:fillRect t="-20790" r="-29988" b="-17858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72052"/>
            <a:ext cx="18288000" cy="5314948"/>
            <a:chOff x="0" y="0"/>
            <a:chExt cx="6671512" cy="193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1938908"/>
            </a:xfrm>
            <a:custGeom>
              <a:avLst/>
              <a:gdLst/>
              <a:ahLst/>
              <a:cxnLst/>
              <a:rect l="l" t="t" r="r" b="b"/>
              <a:pathLst>
                <a:path w="6671512" h="1938908">
                  <a:moveTo>
                    <a:pt x="0" y="0"/>
                  </a:moveTo>
                  <a:lnTo>
                    <a:pt x="6671512" y="0"/>
                  </a:lnTo>
                  <a:lnTo>
                    <a:pt x="6671512" y="1938908"/>
                  </a:lnTo>
                  <a:lnTo>
                    <a:pt x="0" y="1938908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14700" y="3098355"/>
            <a:ext cx="4090289" cy="409028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883011" y="3098355"/>
            <a:ext cx="4090289" cy="409028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098855" y="3098355"/>
            <a:ext cx="4090289" cy="409028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45687" y="4890331"/>
            <a:ext cx="506337" cy="50633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7026452" y="5019469"/>
            <a:ext cx="144806" cy="248061"/>
          </a:xfrm>
          <a:custGeom>
            <a:avLst/>
            <a:gdLst/>
            <a:ahLst/>
            <a:cxnLst/>
            <a:rect l="l" t="t" r="r" b="b"/>
            <a:pathLst>
              <a:path w="144806" h="248061">
                <a:moveTo>
                  <a:pt x="0" y="0"/>
                </a:moveTo>
                <a:lnTo>
                  <a:pt x="144806" y="0"/>
                </a:lnTo>
                <a:lnTo>
                  <a:pt x="144806" y="248062"/>
                </a:lnTo>
                <a:lnTo>
                  <a:pt x="0" y="24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52200" y="4679744"/>
            <a:ext cx="351961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Институт раннего развития детей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4797" y="7893495"/>
            <a:ext cx="1664508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Контент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sz="1687" dirty="0" smtClean="0">
                <a:solidFill>
                  <a:srgbClr val="000000"/>
                </a:solidFill>
                <a:latin typeface="Lora"/>
              </a:rPr>
              <a:t>П</a:t>
            </a:r>
            <a:r>
              <a:rPr lang="" sz="1687" smtClean="0">
                <a:solidFill>
                  <a:srgbClr val="000000"/>
                </a:solidFill>
                <a:latin typeface="Lora"/>
              </a:rPr>
              <a:t>рограммы 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является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продуктом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антропологических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нейробиологических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исследований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университета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адаптирован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к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каждой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стране</a:t>
            </a:r>
            <a:endParaRPr lang="en-US" sz="1687" dirty="0">
              <a:solidFill>
                <a:srgbClr val="000000"/>
              </a:solidFill>
              <a:latin typeface="Lora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935976" y="4890331"/>
            <a:ext cx="506337" cy="506337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11116742" y="5019469"/>
            <a:ext cx="144806" cy="248061"/>
          </a:xfrm>
          <a:custGeom>
            <a:avLst/>
            <a:gdLst/>
            <a:ahLst/>
            <a:cxnLst/>
            <a:rect l="l" t="t" r="r" b="b"/>
            <a:pathLst>
              <a:path w="144806" h="248061">
                <a:moveTo>
                  <a:pt x="0" y="0"/>
                </a:moveTo>
                <a:lnTo>
                  <a:pt x="144806" y="0"/>
                </a:lnTo>
                <a:lnTo>
                  <a:pt x="144806" y="248062"/>
                </a:lnTo>
                <a:lnTo>
                  <a:pt x="0" y="24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70491" y="3401836"/>
            <a:ext cx="842694" cy="842694"/>
          </a:xfrm>
          <a:custGeom>
            <a:avLst/>
            <a:gdLst/>
            <a:ahLst/>
            <a:cxnLst/>
            <a:rect l="l" t="t" r="r" b="b"/>
            <a:pathLst>
              <a:path w="842694" h="842694">
                <a:moveTo>
                  <a:pt x="0" y="0"/>
                </a:moveTo>
                <a:lnTo>
                  <a:pt x="842694" y="0"/>
                </a:lnTo>
                <a:lnTo>
                  <a:pt x="842694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539570" y="3401836"/>
            <a:ext cx="872847" cy="842694"/>
          </a:xfrm>
          <a:custGeom>
            <a:avLst/>
            <a:gdLst/>
            <a:ahLst/>
            <a:cxnLst/>
            <a:rect l="l" t="t" r="r" b="b"/>
            <a:pathLst>
              <a:path w="872847" h="842694">
                <a:moveTo>
                  <a:pt x="0" y="0"/>
                </a:moveTo>
                <a:lnTo>
                  <a:pt x="872847" y="0"/>
                </a:lnTo>
                <a:lnTo>
                  <a:pt x="872847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831839" y="3401836"/>
            <a:ext cx="960335" cy="842694"/>
          </a:xfrm>
          <a:custGeom>
            <a:avLst/>
            <a:gdLst/>
            <a:ahLst/>
            <a:cxnLst/>
            <a:rect l="l" t="t" r="r" b="b"/>
            <a:pathLst>
              <a:path w="960335" h="842694">
                <a:moveTo>
                  <a:pt x="0" y="0"/>
                </a:moveTo>
                <a:lnTo>
                  <a:pt x="960335" y="0"/>
                </a:lnTo>
                <a:lnTo>
                  <a:pt x="960335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605214" y="4460875"/>
            <a:ext cx="307757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FFFFFF"/>
                </a:solidFill>
                <a:latin typeface="Lora Bold"/>
              </a:rPr>
              <a:t>Национальная академия образования им. Ы. Алтынсарина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35698" y="4289425"/>
            <a:ext cx="3480590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АО «Национальный центр исследований и оценки образования «Талдау»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9730" y="749300"/>
            <a:ext cx="15044606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000">
                <a:solidFill>
                  <a:srgbClr val="203965"/>
                </a:solidFill>
                <a:latin typeface="Lora Bold"/>
              </a:rPr>
              <a:t>РАБОТА НАД ПРОЕКТОМ НАЧАТА С СЕНТЯБРЯ 2022 ГОДА ПО ПОРУЧЕНИЮ МИНИСТЕРСТВА ПРОСВЕЩЕНИЯ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8790333"/>
            <a:ext cx="1561138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687" dirty="0" err="1">
                <a:solidFill>
                  <a:srgbClr val="000000"/>
                </a:solidFill>
                <a:latin typeface="Lora"/>
              </a:rPr>
              <a:t>Программа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совместной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работы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детьми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687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разработана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апробирована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использования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бумажной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электронной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мобильной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формах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приложения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19730" y="1123505"/>
            <a:ext cx="13328927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Сиднейский университет -  глобальный партнер  в этом проекте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7154" y="7790671"/>
            <a:ext cx="831546" cy="63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0"/>
              </a:lnSpc>
            </a:pPr>
            <a:r>
              <a:rPr lang="en-US" sz="4528">
                <a:solidFill>
                  <a:srgbClr val="203965"/>
                </a:solidFill>
                <a:latin typeface="Lora Bold"/>
              </a:rPr>
              <a:t>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97154" y="8854941"/>
            <a:ext cx="831546" cy="63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0"/>
              </a:lnSpc>
            </a:pPr>
            <a:r>
              <a:rPr lang="en-US" sz="4528">
                <a:solidFill>
                  <a:srgbClr val="203965"/>
                </a:solidFill>
                <a:latin typeface="Lora Bold"/>
              </a:rPr>
              <a:t>02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6842886" y="1227484"/>
            <a:ext cx="1989" cy="878681"/>
          </a:xfrm>
          <a:prstGeom prst="line">
            <a:avLst/>
          </a:prstGeom>
          <a:ln w="57150" cap="flat">
            <a:solidFill>
              <a:srgbClr val="20396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3638373"/>
            <a:ext cx="5799992" cy="3531339"/>
            <a:chOff x="0" y="0"/>
            <a:chExt cx="7620000" cy="4639455"/>
          </a:xfrm>
        </p:grpSpPr>
        <p:sp>
          <p:nvSpPr>
            <p:cNvPr id="4" name="Freeform 4"/>
            <p:cNvSpPr/>
            <p:nvPr/>
          </p:nvSpPr>
          <p:spPr>
            <a:xfrm>
              <a:off x="-1270" y="-2540"/>
              <a:ext cx="7623809" cy="4641995"/>
            </a:xfrm>
            <a:custGeom>
              <a:avLst/>
              <a:gdLst/>
              <a:ahLst/>
              <a:cxnLst/>
              <a:rect l="l" t="t" r="r" b="b"/>
              <a:pathLst>
                <a:path w="7623809" h="4641995">
                  <a:moveTo>
                    <a:pt x="3810" y="0"/>
                  </a:moveTo>
                  <a:lnTo>
                    <a:pt x="0" y="3751725"/>
                  </a:lnTo>
                  <a:lnTo>
                    <a:pt x="0" y="4109865"/>
                  </a:lnTo>
                  <a:lnTo>
                    <a:pt x="3591560" y="4112405"/>
                  </a:lnTo>
                  <a:lnTo>
                    <a:pt x="3810000" y="4641995"/>
                  </a:lnTo>
                  <a:lnTo>
                    <a:pt x="4028440" y="4112405"/>
                  </a:lnTo>
                  <a:lnTo>
                    <a:pt x="7620000" y="4114945"/>
                  </a:lnTo>
                  <a:lnTo>
                    <a:pt x="7620000" y="3756805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488008" y="3638373"/>
            <a:ext cx="5799992" cy="3531339"/>
            <a:chOff x="0" y="0"/>
            <a:chExt cx="7620000" cy="4639455"/>
          </a:xfrm>
        </p:grpSpPr>
        <p:sp>
          <p:nvSpPr>
            <p:cNvPr id="6" name="Freeform 6"/>
            <p:cNvSpPr/>
            <p:nvPr/>
          </p:nvSpPr>
          <p:spPr>
            <a:xfrm>
              <a:off x="-1270" y="-2540"/>
              <a:ext cx="7623809" cy="4641995"/>
            </a:xfrm>
            <a:custGeom>
              <a:avLst/>
              <a:gdLst/>
              <a:ahLst/>
              <a:cxnLst/>
              <a:rect l="l" t="t" r="r" b="b"/>
              <a:pathLst>
                <a:path w="7623809" h="4641995">
                  <a:moveTo>
                    <a:pt x="3810" y="0"/>
                  </a:moveTo>
                  <a:lnTo>
                    <a:pt x="0" y="3751725"/>
                  </a:lnTo>
                  <a:lnTo>
                    <a:pt x="0" y="4109865"/>
                  </a:lnTo>
                  <a:lnTo>
                    <a:pt x="3591560" y="4112405"/>
                  </a:lnTo>
                  <a:lnTo>
                    <a:pt x="3810000" y="4641995"/>
                  </a:lnTo>
                  <a:lnTo>
                    <a:pt x="4028440" y="4112405"/>
                  </a:lnTo>
                  <a:lnTo>
                    <a:pt x="7620000" y="4114945"/>
                  </a:lnTo>
                  <a:lnTo>
                    <a:pt x="7620000" y="3756805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244004" y="3638373"/>
            <a:ext cx="5799992" cy="3128629"/>
          </a:xfrm>
          <a:custGeom>
            <a:avLst/>
            <a:gdLst/>
            <a:ahLst/>
            <a:cxnLst/>
            <a:rect l="l" t="t" r="r" b="b"/>
            <a:pathLst>
              <a:path w="5799992" h="3128629">
                <a:moveTo>
                  <a:pt x="0" y="0"/>
                </a:moveTo>
                <a:lnTo>
                  <a:pt x="5799992" y="0"/>
                </a:lnTo>
                <a:lnTo>
                  <a:pt x="5799992" y="3128629"/>
                </a:lnTo>
                <a:lnTo>
                  <a:pt x="0" y="3128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9519" b="-1951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169711"/>
            <a:ext cx="5799992" cy="3117289"/>
          </a:xfrm>
          <a:custGeom>
            <a:avLst/>
            <a:gdLst/>
            <a:ahLst/>
            <a:cxnLst/>
            <a:rect l="l" t="t" r="r" b="b"/>
            <a:pathLst>
              <a:path w="5799992" h="3117289">
                <a:moveTo>
                  <a:pt x="0" y="0"/>
                </a:moveTo>
                <a:lnTo>
                  <a:pt x="5799992" y="0"/>
                </a:lnTo>
                <a:lnTo>
                  <a:pt x="5799992" y="3117289"/>
                </a:lnTo>
                <a:lnTo>
                  <a:pt x="0" y="311728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19772" b="-19772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0800000">
            <a:off x="6244004" y="6767002"/>
            <a:ext cx="5799992" cy="3519998"/>
            <a:chOff x="0" y="0"/>
            <a:chExt cx="7620000" cy="4624556"/>
          </a:xfrm>
        </p:grpSpPr>
        <p:sp>
          <p:nvSpPr>
            <p:cNvPr id="10" name="Freeform 10"/>
            <p:cNvSpPr/>
            <p:nvPr/>
          </p:nvSpPr>
          <p:spPr>
            <a:xfrm>
              <a:off x="-1270" y="-2540"/>
              <a:ext cx="7623809" cy="4627095"/>
            </a:xfrm>
            <a:custGeom>
              <a:avLst/>
              <a:gdLst/>
              <a:ahLst/>
              <a:cxnLst/>
              <a:rect l="l" t="t" r="r" b="b"/>
              <a:pathLst>
                <a:path w="7623809" h="4627095">
                  <a:moveTo>
                    <a:pt x="3810" y="0"/>
                  </a:moveTo>
                  <a:lnTo>
                    <a:pt x="0" y="3736825"/>
                  </a:lnTo>
                  <a:lnTo>
                    <a:pt x="0" y="4094965"/>
                  </a:lnTo>
                  <a:lnTo>
                    <a:pt x="3591560" y="4097506"/>
                  </a:lnTo>
                  <a:lnTo>
                    <a:pt x="3810000" y="4627095"/>
                  </a:lnTo>
                  <a:lnTo>
                    <a:pt x="4028440" y="4097506"/>
                  </a:lnTo>
                  <a:lnTo>
                    <a:pt x="7620000" y="4100045"/>
                  </a:lnTo>
                  <a:lnTo>
                    <a:pt x="7620000" y="3741906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2488008" y="7169711"/>
            <a:ext cx="5799992" cy="3117289"/>
          </a:xfrm>
          <a:custGeom>
            <a:avLst/>
            <a:gdLst/>
            <a:ahLst/>
            <a:cxnLst/>
            <a:rect l="l" t="t" r="r" b="b"/>
            <a:pathLst>
              <a:path w="5799992" h="3117289">
                <a:moveTo>
                  <a:pt x="0" y="0"/>
                </a:moveTo>
                <a:lnTo>
                  <a:pt x="5799992" y="0"/>
                </a:lnTo>
                <a:lnTo>
                  <a:pt x="5799992" y="3117289"/>
                </a:lnTo>
                <a:lnTo>
                  <a:pt x="0" y="311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1166" b="-1166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873450" y="1066877"/>
            <a:ext cx="1031010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5893" lvl="1" indent="-202946" algn="l">
              <a:lnSpc>
                <a:spcPts val="3008"/>
              </a:lnSpc>
              <a:buFont typeface="Arial"/>
              <a:buChar char="•"/>
            </a:pPr>
            <a:r>
              <a:rPr lang="en-US" sz="1880" dirty="0">
                <a:solidFill>
                  <a:srgbClr val="000000"/>
                </a:solidFill>
                <a:latin typeface="Lora"/>
              </a:rPr>
              <a:t>4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региона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(</a:t>
            </a:r>
            <a:r>
              <a:rPr lang="" sz="1880" smtClean="0">
                <a:solidFill>
                  <a:srgbClr val="000000"/>
                </a:solidFill>
                <a:latin typeface="Lora"/>
              </a:rPr>
              <a:t>область Абай, Актюбинская, Карагандинская, Кызылординская области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)</a:t>
            </a:r>
            <a:endParaRPr lang="en-US" sz="1880" dirty="0">
              <a:solidFill>
                <a:srgbClr val="000000"/>
              </a:solidFill>
              <a:latin typeface="Lora"/>
            </a:endParaRPr>
          </a:p>
          <a:p>
            <a:pPr marL="405893" lvl="1" indent="-202946" algn="l">
              <a:lnSpc>
                <a:spcPts val="3008"/>
              </a:lnSpc>
              <a:buFont typeface="Arial"/>
              <a:buChar char="•"/>
            </a:pPr>
            <a:r>
              <a:rPr lang="en-US" sz="1880" dirty="0">
                <a:solidFill>
                  <a:srgbClr val="000000"/>
                </a:solidFill>
                <a:latin typeface="Lora"/>
              </a:rPr>
              <a:t>10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каждого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88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 smtClean="0">
                <a:solidFill>
                  <a:srgbClr val="000000"/>
                </a:solidFill>
                <a:latin typeface="Lora"/>
              </a:rPr>
              <a:t>региона</a:t>
            </a:r>
            <a:endParaRPr lang="en-US" sz="1880" dirty="0">
              <a:solidFill>
                <a:srgbClr val="000000"/>
              </a:solidFill>
              <a:latin typeface="Lora"/>
            </a:endParaRPr>
          </a:p>
          <a:p>
            <a:pPr marL="405893" lvl="1" indent="-202946" algn="l">
              <a:lnSpc>
                <a:spcPts val="3008"/>
              </a:lnSpc>
              <a:buFont typeface="Arial"/>
              <a:buChar char="•"/>
            </a:pPr>
            <a:r>
              <a:rPr lang="en-US" sz="1880" dirty="0" err="1" smtClean="0">
                <a:solidFill>
                  <a:srgbClr val="000000"/>
                </a:solidFill>
                <a:latin typeface="Lora"/>
              </a:rPr>
              <a:t>Определ</a:t>
            </a:r>
            <a:r>
              <a:rPr lang="ru-RU" sz="1880" dirty="0" err="1" smtClean="0">
                <a:solidFill>
                  <a:srgbClr val="000000"/>
                </a:solidFill>
                <a:latin typeface="Lora"/>
              </a:rPr>
              <a:t>ение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 smtClean="0">
                <a:solidFill>
                  <a:srgbClr val="000000"/>
                </a:solidFill>
                <a:latin typeface="Lora"/>
              </a:rPr>
              <a:t>критери</a:t>
            </a:r>
            <a:r>
              <a:rPr lang="ru-RU" sz="1880" dirty="0" smtClean="0">
                <a:solidFill>
                  <a:srgbClr val="000000"/>
                </a:solidFill>
                <a:latin typeface="Lora"/>
              </a:rPr>
              <a:t>ев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выборки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метод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рекрутинга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0685" y="4009682"/>
            <a:ext cx="4361269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203965"/>
                </a:solidFill>
                <a:latin typeface="Lora Bold"/>
              </a:rPr>
              <a:t>План действий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0685" y="4558559"/>
            <a:ext cx="4358622" cy="185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Анализ и оценка контента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Адаптация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Тестирование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Внедрение и распространение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Оценка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49195" y="7385726"/>
            <a:ext cx="5079307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FFFFFF"/>
                </a:solidFill>
                <a:latin typeface="Lora Bold"/>
              </a:rPr>
              <a:t>Адаптация под местный контекст и перевод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49195" y="8138201"/>
            <a:ext cx="4358622" cy="185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Культура и традиции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Историческое наследие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Образовательный контекст (законы и гос.стандарт)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Система здравоохранения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06046" y="3819182"/>
            <a:ext cx="485727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203965"/>
                </a:solidFill>
                <a:latin typeface="Lora Bold"/>
              </a:rPr>
              <a:t>Анализ и оценка контекста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08693" y="4558559"/>
            <a:ext cx="4358622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Т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екст</a:t>
            </a:r>
            <a:endParaRPr lang="en-US" sz="1875" dirty="0">
              <a:solidFill>
                <a:srgbClr val="000000"/>
              </a:solidFill>
              <a:latin typeface="Lora"/>
            </a:endParaRP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А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удио</a:t>
            </a:r>
            <a:r>
              <a:rPr lang="en-US" sz="1875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75" dirty="0" err="1">
                <a:solidFill>
                  <a:srgbClr val="000000"/>
                </a:solidFill>
                <a:latin typeface="Lora"/>
              </a:rPr>
              <a:t>контент</a:t>
            </a:r>
            <a:endParaRPr lang="en-US" sz="1875" dirty="0">
              <a:solidFill>
                <a:srgbClr val="000000"/>
              </a:solidFill>
              <a:latin typeface="Lora"/>
            </a:endParaRP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В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идео</a:t>
            </a:r>
            <a:r>
              <a:rPr lang="en-US" sz="1875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75" dirty="0" err="1">
                <a:solidFill>
                  <a:srgbClr val="000000"/>
                </a:solidFill>
                <a:latin typeface="Lora"/>
              </a:rPr>
              <a:t>контент</a:t>
            </a:r>
            <a:endParaRPr lang="en-US" sz="1875" dirty="0">
              <a:solidFill>
                <a:srgbClr val="000000"/>
              </a:solidFill>
              <a:latin typeface="Lora"/>
            </a:endParaRP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В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изуал</a:t>
            </a:r>
            <a:endParaRPr lang="en-US" sz="1875" dirty="0">
              <a:solidFill>
                <a:srgbClr val="000000"/>
              </a:solidFill>
              <a:latin typeface="Lor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39835" y="1070528"/>
            <a:ext cx="562225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 smtClean="0">
                <a:solidFill>
                  <a:srgbClr val="000000"/>
                </a:solidFill>
                <a:latin typeface="Lora Bold"/>
              </a:rPr>
              <a:t>Тестирование</a:t>
            </a:r>
            <a:r>
              <a:rPr lang="" sz="3000" smtClean="0">
                <a:solidFill>
                  <a:srgbClr val="000000"/>
                </a:solidFill>
                <a:latin typeface="Lora Bold"/>
              </a:rPr>
              <a:t> мобильного </a:t>
            </a:r>
            <a:r>
              <a:rPr lang="en-US" sz="3000" dirty="0" smtClean="0">
                <a:solidFill>
                  <a:srgbClr val="000000"/>
                </a:solidFill>
                <a:latin typeface="Lora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 Bold"/>
              </a:rPr>
              <a:t>приложения</a:t>
            </a:r>
            <a:r>
              <a:rPr lang="en-US" sz="3000" dirty="0">
                <a:solidFill>
                  <a:srgbClr val="000000"/>
                </a:solidFill>
                <a:latin typeface="Lora Bold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899643"/>
          </a:xfrm>
          <a:custGeom>
            <a:avLst/>
            <a:gdLst/>
            <a:ahLst/>
            <a:cxnLst/>
            <a:rect l="l" t="t" r="r" b="b"/>
            <a:pathLst>
              <a:path w="18288000" h="3899643">
                <a:moveTo>
                  <a:pt x="0" y="0"/>
                </a:moveTo>
                <a:lnTo>
                  <a:pt x="18288000" y="0"/>
                </a:lnTo>
                <a:lnTo>
                  <a:pt x="18288000" y="3899643"/>
                </a:lnTo>
                <a:lnTo>
                  <a:pt x="0" y="389964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94009" b="-11863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799326"/>
            <a:ext cx="5623199" cy="6458974"/>
            <a:chOff x="0" y="0"/>
            <a:chExt cx="2068819" cy="23763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8819" cy="2376307"/>
            </a:xfrm>
            <a:custGeom>
              <a:avLst/>
              <a:gdLst/>
              <a:ahLst/>
              <a:cxnLst/>
              <a:rect l="l" t="t" r="r" b="b"/>
              <a:pathLst>
                <a:path w="2068819" h="2376307">
                  <a:moveTo>
                    <a:pt x="0" y="0"/>
                  </a:moveTo>
                  <a:lnTo>
                    <a:pt x="2068819" y="0"/>
                  </a:lnTo>
                  <a:lnTo>
                    <a:pt x="2068819" y="2376307"/>
                  </a:lnTo>
                  <a:lnTo>
                    <a:pt x="0" y="2376307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933875" y="4592868"/>
            <a:ext cx="10457569" cy="2933704"/>
            <a:chOff x="0" y="0"/>
            <a:chExt cx="10466880" cy="29363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66880" cy="2936316"/>
            </a:xfrm>
            <a:custGeom>
              <a:avLst/>
              <a:gdLst/>
              <a:ahLst/>
              <a:cxnLst/>
              <a:rect l="l" t="t" r="r" b="b"/>
              <a:pathLst>
                <a:path w="10466880" h="2936316">
                  <a:moveTo>
                    <a:pt x="0" y="0"/>
                  </a:moveTo>
                  <a:lnTo>
                    <a:pt x="10466880" y="0"/>
                  </a:lnTo>
                  <a:lnTo>
                    <a:pt x="10466880" y="2936316"/>
                  </a:lnTo>
                  <a:lnTo>
                    <a:pt x="0" y="2936316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01602" y="3475268"/>
            <a:ext cx="5075489" cy="111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203965"/>
                </a:solidFill>
                <a:latin typeface="Lora Bold"/>
              </a:rPr>
              <a:t>Длительность проекта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113" y="4866715"/>
            <a:ext cx="4919979" cy="323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spc="-7">
                <a:solidFill>
                  <a:srgbClr val="000000"/>
                </a:solidFill>
                <a:latin typeface="Lora"/>
              </a:rPr>
              <a:t>Длительность всего проекта, после заключения контракта: 12 месяцев</a:t>
            </a:r>
          </a:p>
          <a:p>
            <a:pPr algn="l">
              <a:lnSpc>
                <a:spcPts val="2880"/>
              </a:lnSpc>
            </a:pPr>
            <a:endParaRPr lang="en-US" sz="1800" spc="-7">
              <a:solidFill>
                <a:srgbClr val="000000"/>
              </a:solidFill>
              <a:latin typeface="Lora"/>
            </a:endParaRP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Анализ и оценка контента – 1 месяц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Адаптация – 1 месяц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Тестирование – 1 месяц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Внедрение и распространение – 2 месяца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Оценка – 1 месяц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15672" y="4820861"/>
            <a:ext cx="5075489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203965"/>
                </a:solidFill>
                <a:latin typeface="Lora Bold"/>
              </a:rPr>
              <a:t>Внедрение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65247" y="5586371"/>
            <a:ext cx="857687" cy="2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ИРРД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62658" y="6575021"/>
            <a:ext cx="3010629" cy="62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Областные методические кабинеты (20 обл.)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74380" y="5243471"/>
            <a:ext cx="1939972" cy="62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Районный отдел образования (217)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97269" y="6446434"/>
            <a:ext cx="1939972" cy="2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Методисты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37241" y="5303161"/>
            <a:ext cx="1939972" cy="62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Воспитатели и родители 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7057969" y="6229981"/>
            <a:ext cx="10520927" cy="1905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7041868" y="5977759"/>
            <a:ext cx="504444" cy="504444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315750" y="6015859"/>
            <a:ext cx="504444" cy="504444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1592144" y="5977759"/>
            <a:ext cx="504444" cy="504444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4115033" y="5977759"/>
            <a:ext cx="504444" cy="504444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6638777" y="5977759"/>
            <a:ext cx="504444" cy="504444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7152946" y="7937897"/>
            <a:ext cx="1012426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4331" lvl="1" indent="-182166" algn="l">
              <a:lnSpc>
                <a:spcPts val="2700"/>
              </a:lnSpc>
              <a:buFont typeface="Arial"/>
              <a:buChar char="•"/>
            </a:pP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составлен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план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встреч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мероприятий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по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обсуждению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контента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687" smtClean="0">
                <a:solidFill>
                  <a:srgbClr val="000000"/>
                </a:solidFill>
                <a:latin typeface="Lora"/>
              </a:rPr>
              <a:t>П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рограммы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 «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Казахстана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 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с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участием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всех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стейкхолдеров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системы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дошкольного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образования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 (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министерство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ученые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педагоги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родители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эксперты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НПО)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58979" y="3065288"/>
            <a:ext cx="5970043" cy="5970043"/>
          </a:xfrm>
          <a:custGeom>
            <a:avLst/>
            <a:gdLst/>
            <a:ahLst/>
            <a:cxnLst/>
            <a:rect l="l" t="t" r="r" b="b"/>
            <a:pathLst>
              <a:path w="5970043" h="5970043">
                <a:moveTo>
                  <a:pt x="0" y="0"/>
                </a:moveTo>
                <a:lnTo>
                  <a:pt x="5970042" y="0"/>
                </a:lnTo>
                <a:lnTo>
                  <a:pt x="5970042" y="5970043"/>
                </a:lnTo>
                <a:lnTo>
                  <a:pt x="0" y="597004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90544" y="4096854"/>
            <a:ext cx="3906911" cy="390691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341563" y="4247873"/>
            <a:ext cx="3604874" cy="360487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345816" y="3789313"/>
            <a:ext cx="965279" cy="96527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756706" y="5700713"/>
            <a:ext cx="965279" cy="96527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496835" y="7558534"/>
            <a:ext cx="965279" cy="96527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013410" y="3789313"/>
            <a:ext cx="965279" cy="96527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579409" y="5700713"/>
            <a:ext cx="965279" cy="96527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813482" y="7558534"/>
            <a:ext cx="965279" cy="96527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0" y="9593165"/>
            <a:ext cx="18288000" cy="693835"/>
            <a:chOff x="0" y="0"/>
            <a:chExt cx="6671512" cy="25311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71512" cy="253113"/>
            </a:xfrm>
            <a:custGeom>
              <a:avLst/>
              <a:gdLst/>
              <a:ahLst/>
              <a:cxnLst/>
              <a:rect l="l" t="t" r="r" b="b"/>
              <a:pathLst>
                <a:path w="6671512" h="253113">
                  <a:moveTo>
                    <a:pt x="0" y="0"/>
                  </a:moveTo>
                  <a:lnTo>
                    <a:pt x="6671512" y="0"/>
                  </a:lnTo>
                  <a:lnTo>
                    <a:pt x="6671512" y="253113"/>
                  </a:lnTo>
                  <a:lnTo>
                    <a:pt x="0" y="253113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11214050" y="3976836"/>
            <a:ext cx="563999" cy="563999"/>
          </a:xfrm>
          <a:custGeom>
            <a:avLst/>
            <a:gdLst/>
            <a:ahLst/>
            <a:cxnLst/>
            <a:rect l="l" t="t" r="r" b="b"/>
            <a:pathLst>
              <a:path w="563999" h="563999">
                <a:moveTo>
                  <a:pt x="0" y="0"/>
                </a:moveTo>
                <a:lnTo>
                  <a:pt x="563999" y="0"/>
                </a:lnTo>
                <a:lnTo>
                  <a:pt x="563999" y="563999"/>
                </a:lnTo>
                <a:lnTo>
                  <a:pt x="0" y="56399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842576" y="5589063"/>
            <a:ext cx="2602847" cy="1076928"/>
          </a:xfrm>
          <a:custGeom>
            <a:avLst/>
            <a:gdLst/>
            <a:ahLst/>
            <a:cxnLst/>
            <a:rect l="l" t="t" r="r" b="b"/>
            <a:pathLst>
              <a:path w="2602847" h="1076928">
                <a:moveTo>
                  <a:pt x="0" y="0"/>
                </a:moveTo>
                <a:lnTo>
                  <a:pt x="2602848" y="0"/>
                </a:lnTo>
                <a:lnTo>
                  <a:pt x="2602848" y="1076929"/>
                </a:lnTo>
                <a:lnTo>
                  <a:pt x="0" y="107692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753058" y="7814758"/>
            <a:ext cx="452832" cy="452832"/>
          </a:xfrm>
          <a:custGeom>
            <a:avLst/>
            <a:gdLst/>
            <a:ahLst/>
            <a:cxnLst/>
            <a:rect l="l" t="t" r="r" b="b"/>
            <a:pathLst>
              <a:path w="452832" h="452832">
                <a:moveTo>
                  <a:pt x="0" y="0"/>
                </a:moveTo>
                <a:lnTo>
                  <a:pt x="452832" y="0"/>
                </a:lnTo>
                <a:lnTo>
                  <a:pt x="452832" y="452831"/>
                </a:lnTo>
                <a:lnTo>
                  <a:pt x="0" y="45283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943171" y="5993150"/>
            <a:ext cx="553664" cy="415248"/>
          </a:xfrm>
          <a:custGeom>
            <a:avLst/>
            <a:gdLst/>
            <a:ahLst/>
            <a:cxnLst/>
            <a:rect l="l" t="t" r="r" b="b"/>
            <a:pathLst>
              <a:path w="553664" h="415248">
                <a:moveTo>
                  <a:pt x="0" y="0"/>
                </a:moveTo>
                <a:lnTo>
                  <a:pt x="553664" y="0"/>
                </a:lnTo>
                <a:lnTo>
                  <a:pt x="553664" y="415248"/>
                </a:lnTo>
                <a:lnTo>
                  <a:pt x="0" y="41524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8661360" y="2582649"/>
            <a:ext cx="965279" cy="965279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27" name="Freeform 27"/>
          <p:cNvSpPr/>
          <p:nvPr/>
        </p:nvSpPr>
        <p:spPr>
          <a:xfrm>
            <a:off x="8868869" y="2869945"/>
            <a:ext cx="550262" cy="390686"/>
          </a:xfrm>
          <a:custGeom>
            <a:avLst/>
            <a:gdLst/>
            <a:ahLst/>
            <a:cxnLst/>
            <a:rect l="l" t="t" r="r" b="b"/>
            <a:pathLst>
              <a:path w="550262" h="390686">
                <a:moveTo>
                  <a:pt x="0" y="0"/>
                </a:moveTo>
                <a:lnTo>
                  <a:pt x="550262" y="0"/>
                </a:lnTo>
                <a:lnTo>
                  <a:pt x="550262" y="390686"/>
                </a:lnTo>
                <a:lnTo>
                  <a:pt x="0" y="390686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0956268" y="7843209"/>
            <a:ext cx="679707" cy="395929"/>
          </a:xfrm>
          <a:custGeom>
            <a:avLst/>
            <a:gdLst/>
            <a:ahLst/>
            <a:cxnLst/>
            <a:rect l="l" t="t" r="r" b="b"/>
            <a:pathLst>
              <a:path w="679707" h="395929">
                <a:moveTo>
                  <a:pt x="0" y="0"/>
                </a:moveTo>
                <a:lnTo>
                  <a:pt x="679707" y="0"/>
                </a:lnTo>
                <a:lnTo>
                  <a:pt x="679707" y="395929"/>
                </a:lnTo>
                <a:lnTo>
                  <a:pt x="0" y="395929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801535" y="6004308"/>
            <a:ext cx="521027" cy="358088"/>
          </a:xfrm>
          <a:custGeom>
            <a:avLst/>
            <a:gdLst/>
            <a:ahLst/>
            <a:cxnLst/>
            <a:rect l="l" t="t" r="r" b="b"/>
            <a:pathLst>
              <a:path w="521027" h="358088">
                <a:moveTo>
                  <a:pt x="0" y="0"/>
                </a:moveTo>
                <a:lnTo>
                  <a:pt x="521027" y="0"/>
                </a:lnTo>
                <a:lnTo>
                  <a:pt x="521027" y="358088"/>
                </a:lnTo>
                <a:lnTo>
                  <a:pt x="0" y="358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536505" y="3980001"/>
            <a:ext cx="583902" cy="583902"/>
          </a:xfrm>
          <a:custGeom>
            <a:avLst/>
            <a:gdLst/>
            <a:ahLst/>
            <a:cxnLst/>
            <a:rect l="l" t="t" r="r" b="b"/>
            <a:pathLst>
              <a:path w="583902" h="583902">
                <a:moveTo>
                  <a:pt x="0" y="0"/>
                </a:moveTo>
                <a:lnTo>
                  <a:pt x="583902" y="0"/>
                </a:lnTo>
                <a:lnTo>
                  <a:pt x="583902" y="583902"/>
                </a:lnTo>
                <a:lnTo>
                  <a:pt x="0" y="583902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794922" y="569901"/>
            <a:ext cx="14698157" cy="733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5237" dirty="0">
                <a:solidFill>
                  <a:srgbClr val="FEBF0E"/>
                </a:solidFill>
                <a:latin typeface="Lora Bold"/>
              </a:rPr>
              <a:t>РАСПРОСТРАНЕНИЕ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33308" y="3505361"/>
            <a:ext cx="5325670" cy="35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84"/>
              </a:lnSpc>
            </a:pPr>
            <a:r>
              <a:rPr lang="en-US" sz="2531">
                <a:solidFill>
                  <a:srgbClr val="203965"/>
                </a:solidFill>
                <a:latin typeface="Lora Bold"/>
              </a:rPr>
              <a:t>Радио - Қазақ радиосы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804044" y="3905610"/>
            <a:ext cx="4475097" cy="31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00"/>
              </a:lnSpc>
            </a:pPr>
            <a:r>
              <a:rPr lang="en-US" sz="1687">
                <a:solidFill>
                  <a:srgbClr val="000000"/>
                </a:solidFill>
                <a:latin typeface="Lora"/>
              </a:rPr>
              <a:t>«Әлеумет тынысы» (вторник, 16:20-16:40)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35549" y="7433856"/>
            <a:ext cx="4423430" cy="35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84"/>
              </a:lnSpc>
            </a:pPr>
            <a:r>
              <a:rPr lang="en-US" sz="2531">
                <a:solidFill>
                  <a:srgbClr val="000000"/>
                </a:solidFill>
                <a:latin typeface="Lora Bold"/>
              </a:rPr>
              <a:t>Социальные сети ИРРД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21535" y="7776534"/>
            <a:ext cx="4517811" cy="31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00"/>
              </a:lnSpc>
            </a:pPr>
            <a:r>
              <a:rPr lang="en-US" sz="1687">
                <a:solidFill>
                  <a:srgbClr val="000000"/>
                </a:solidFill>
                <a:latin typeface="Lora"/>
              </a:rPr>
              <a:t>(YouTube, Instagram, Telegram, Facebook)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458523" y="5714554"/>
            <a:ext cx="2977481" cy="700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84"/>
              </a:lnSpc>
            </a:pPr>
            <a:r>
              <a:rPr lang="en-US" sz="2531">
                <a:solidFill>
                  <a:srgbClr val="000000"/>
                </a:solidFill>
                <a:latin typeface="Lora Bold"/>
              </a:rPr>
              <a:t>Инфографика, инф.листовки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978689" y="3505361"/>
            <a:ext cx="4236886" cy="35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</a:pPr>
            <a:r>
              <a:rPr lang="en-US" sz="2531">
                <a:solidFill>
                  <a:srgbClr val="000000"/>
                </a:solidFill>
                <a:latin typeface="Lora Bold"/>
              </a:rPr>
              <a:t>Радио - «Білім айнасы»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092989" y="3905610"/>
            <a:ext cx="2717107" cy="31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687">
                <a:solidFill>
                  <a:srgbClr val="000000"/>
                </a:solidFill>
                <a:latin typeface="Lora"/>
              </a:rPr>
              <a:t>(пятница, 15:10-15:30)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47286" y="5831522"/>
            <a:ext cx="4854760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</a:pPr>
            <a:r>
              <a:rPr lang="en-US" sz="2531" dirty="0" err="1">
                <a:solidFill>
                  <a:srgbClr val="000000"/>
                </a:solidFill>
                <a:latin typeface="Lora Bold"/>
              </a:rPr>
              <a:t>газета</a:t>
            </a:r>
            <a:r>
              <a:rPr lang="en-US" sz="2531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ru-RU" sz="2531" dirty="0" smtClean="0">
                <a:solidFill>
                  <a:srgbClr val="000000"/>
                </a:solidFill>
                <a:latin typeface="Lora Bold"/>
              </a:rPr>
              <a:t>«</a:t>
            </a:r>
            <a:r>
              <a:rPr lang="en-US" sz="2531" dirty="0" err="1" smtClean="0">
                <a:solidFill>
                  <a:srgbClr val="000000"/>
                </a:solidFill>
                <a:latin typeface="Lora Bold"/>
              </a:rPr>
              <a:t>Егемен</a:t>
            </a:r>
            <a:r>
              <a:rPr lang="en-US" sz="2531" dirty="0" smtClean="0">
                <a:solidFill>
                  <a:srgbClr val="000000"/>
                </a:solidFill>
                <a:latin typeface="Lora Bold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Lora Bold"/>
              </a:rPr>
              <a:t>Қазақстан</a:t>
            </a:r>
            <a:r>
              <a:rPr lang="ru-RU" sz="2531" dirty="0" smtClean="0">
                <a:solidFill>
                  <a:srgbClr val="000000"/>
                </a:solidFill>
                <a:latin typeface="Lora Bold"/>
              </a:rPr>
              <a:t>»</a:t>
            </a:r>
            <a:r>
              <a:rPr lang="en-US" sz="2531" dirty="0" smtClean="0">
                <a:solidFill>
                  <a:srgbClr val="000000"/>
                </a:solidFill>
                <a:latin typeface="Lora Bold"/>
              </a:rPr>
              <a:t>  </a:t>
            </a:r>
            <a:endParaRPr lang="en-US" sz="2531" dirty="0">
              <a:solidFill>
                <a:srgbClr val="000000"/>
              </a:solidFill>
              <a:latin typeface="Lora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2256193" y="7433856"/>
            <a:ext cx="2447052" cy="35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</a:pPr>
            <a:r>
              <a:rPr lang="en-US" sz="2531">
                <a:solidFill>
                  <a:srgbClr val="000000"/>
                </a:solidFill>
                <a:latin typeface="Lora Bold"/>
              </a:rPr>
              <a:t>сайт ИРРД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256193" y="7776534"/>
            <a:ext cx="2717107" cy="31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687">
                <a:solidFill>
                  <a:srgbClr val="000000"/>
                </a:solidFill>
                <a:latin typeface="Lora"/>
              </a:rPr>
              <a:t>www.irrd.kz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943171" y="1765572"/>
            <a:ext cx="6912522" cy="355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</a:pPr>
            <a:r>
              <a:rPr lang="en-US" sz="2531">
                <a:solidFill>
                  <a:srgbClr val="000000"/>
                </a:solidFill>
                <a:latin typeface="Lora Bold"/>
              </a:rPr>
              <a:t>ТВ - Еларна, «Білім жолында»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785446" y="2156847"/>
            <a:ext cx="2717107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687">
                <a:solidFill>
                  <a:srgbClr val="000000"/>
                </a:solidFill>
                <a:latin typeface="Lora"/>
              </a:rPr>
              <a:t>(по субботам)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862758" y="-6866691"/>
            <a:ext cx="11864520" cy="11190615"/>
            <a:chOff x="0" y="0"/>
            <a:chExt cx="6350000" cy="5989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989320"/>
            </a:xfrm>
            <a:custGeom>
              <a:avLst/>
              <a:gdLst/>
              <a:ahLst/>
              <a:cxnLst/>
              <a:rect l="l" t="t" r="r" b="b"/>
              <a:pathLst>
                <a:path w="6350000" h="5989320">
                  <a:moveTo>
                    <a:pt x="5332730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3679190"/>
                  </a:lnTo>
                  <a:cubicBezTo>
                    <a:pt x="0" y="4240530"/>
                    <a:pt x="455930" y="4696460"/>
                    <a:pt x="1017270" y="4696460"/>
                  </a:cubicBezTo>
                  <a:lnTo>
                    <a:pt x="1800860" y="4696460"/>
                  </a:lnTo>
                  <a:lnTo>
                    <a:pt x="1800860" y="5989320"/>
                  </a:lnTo>
                  <a:lnTo>
                    <a:pt x="2532380" y="4696460"/>
                  </a:lnTo>
                  <a:lnTo>
                    <a:pt x="5332730" y="4696460"/>
                  </a:lnTo>
                  <a:cubicBezTo>
                    <a:pt x="5894070" y="4696460"/>
                    <a:pt x="6350000" y="4240530"/>
                    <a:pt x="6350000" y="3679190"/>
                  </a:cubicBezTo>
                  <a:lnTo>
                    <a:pt x="6350000" y="1017270"/>
                  </a:lnTo>
                  <a:cubicBezTo>
                    <a:pt x="6350000" y="455930"/>
                    <a:pt x="5895340" y="0"/>
                    <a:pt x="533273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256439" y="579578"/>
            <a:ext cx="3717891" cy="371789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354020" y="677166"/>
            <a:ext cx="3522729" cy="3522715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35459" t="-21458" r="-45026" b="-9394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929774" y="4323924"/>
            <a:ext cx="2224592" cy="222459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012349" y="4406503"/>
            <a:ext cx="2059442" cy="2059433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1462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753256" y="4241345"/>
            <a:ext cx="2224592" cy="222459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835831" y="4323924"/>
            <a:ext cx="2059442" cy="2059433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557" r="-557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4848481" y="4228529"/>
            <a:ext cx="2224592" cy="222459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931056" y="4323924"/>
            <a:ext cx="2059442" cy="2059433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25187" r="-25187"/>
              </a:stretch>
            </a:blipFill>
          </p:spPr>
        </p:sp>
      </p:grpSp>
      <p:sp>
        <p:nvSpPr>
          <p:cNvPr id="20" name="AutoShape 20"/>
          <p:cNvSpPr/>
          <p:nvPr/>
        </p:nvSpPr>
        <p:spPr>
          <a:xfrm>
            <a:off x="9536798" y="1825214"/>
            <a:ext cx="1137197" cy="0"/>
          </a:xfrm>
          <a:prstGeom prst="line">
            <a:avLst/>
          </a:prstGeom>
          <a:ln w="57150" cap="flat">
            <a:solidFill>
              <a:srgbClr val="FEBF0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9144000" y="2144949"/>
            <a:ext cx="8751334" cy="1423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000000"/>
                </a:solidFill>
                <a:latin typeface="Lora"/>
              </a:rPr>
              <a:t> В рамках Форума состоялась встреча  руководителя отдела международных проектов «Успеть до пяти» фонда   Minderoo  Натаниэль Фу  из Австралии с директором Департамента дошкольного образования МП РК Жумадильдаевой Н. В.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1288" y="6672340"/>
            <a:ext cx="40015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 err="1">
                <a:solidFill>
                  <a:srgbClr val="203965"/>
                </a:solidFill>
                <a:latin typeface="Lora Bold"/>
              </a:rPr>
              <a:t>Контент</a:t>
            </a:r>
            <a:r>
              <a:rPr lang="en-US" sz="2499" dirty="0">
                <a:solidFill>
                  <a:srgbClr val="203965"/>
                </a:solidFill>
                <a:latin typeface="Lora Bold"/>
              </a:rPr>
              <a:t> </a:t>
            </a:r>
            <a:r>
              <a:rPr lang="" sz="2499" smtClean="0">
                <a:solidFill>
                  <a:srgbClr val="203965"/>
                </a:solidFill>
                <a:latin typeface="Lora Bold"/>
              </a:rPr>
              <a:t>П</a:t>
            </a:r>
            <a:r>
              <a:rPr lang="en-US" sz="2499" dirty="0" err="1" smtClean="0">
                <a:solidFill>
                  <a:srgbClr val="203965"/>
                </a:solidFill>
                <a:latin typeface="Lora Bold"/>
              </a:rPr>
              <a:t>рограммы</a:t>
            </a:r>
            <a:endParaRPr lang="en-US" sz="2499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" y="7418465"/>
            <a:ext cx="432532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500" dirty="0" err="1">
                <a:solidFill>
                  <a:srgbClr val="000000"/>
                </a:solidFill>
                <a:latin typeface="Lora"/>
              </a:rPr>
              <a:t>Стратегия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разработки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ora"/>
              </a:rPr>
              <a:t>контента</a:t>
            </a:r>
            <a:r>
              <a:rPr lang="ru-RU" sz="1500" dirty="0" smtClean="0">
                <a:solidFill>
                  <a:srgbClr val="000000"/>
                </a:solidFill>
                <a:latin typeface="Lora"/>
              </a:rPr>
              <a:t> «</a:t>
            </a:r>
            <a:r>
              <a:rPr lang="en-US" sz="1500" dirty="0" err="1" smtClean="0">
                <a:solidFill>
                  <a:srgbClr val="000000"/>
                </a:solidFill>
                <a:latin typeface="Lora"/>
              </a:rPr>
              <a:t>Успеть</a:t>
            </a:r>
            <a:r>
              <a:rPr lang="en-US" sz="15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до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ora"/>
              </a:rPr>
              <a:t>пяти</a:t>
            </a:r>
            <a:r>
              <a:rPr lang="ru-RU" sz="1500" dirty="0" smtClean="0">
                <a:solidFill>
                  <a:srgbClr val="000000"/>
                </a:solidFill>
                <a:latin typeface="Lora"/>
              </a:rPr>
              <a:t>»</a:t>
            </a:r>
            <a:r>
              <a:rPr lang="en-US" sz="15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основана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фактических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данных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сочетает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нейробиологические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исследования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Сиднейского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Университета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разума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мозга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, в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программе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адаптируется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к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потребностям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контексту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каждой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страны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049311" y="6672340"/>
            <a:ext cx="3852391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203965"/>
                </a:solidFill>
                <a:latin typeface="Lora Bold"/>
              </a:rPr>
              <a:t>Сроки реализации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432953" y="6672340"/>
            <a:ext cx="4968933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 err="1">
                <a:solidFill>
                  <a:srgbClr val="203965"/>
                </a:solidFill>
                <a:latin typeface="Lora Bold"/>
              </a:rPr>
              <a:t>Ожидаемые</a:t>
            </a:r>
            <a:r>
              <a:rPr lang="en-US" sz="2499" dirty="0">
                <a:solidFill>
                  <a:srgbClr val="203965"/>
                </a:solidFill>
                <a:latin typeface="Lora Bold"/>
              </a:rPr>
              <a:t> </a:t>
            </a:r>
            <a:r>
              <a:rPr lang="en-US" sz="2499" dirty="0" err="1">
                <a:solidFill>
                  <a:srgbClr val="203965"/>
                </a:solidFill>
                <a:latin typeface="Lora Bold"/>
              </a:rPr>
              <a:t>результаты</a:t>
            </a:r>
            <a:endParaRPr lang="en-US" sz="2499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144000" y="617678"/>
            <a:ext cx="9144000" cy="111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" sz="3999" smtClean="0">
                <a:solidFill>
                  <a:srgbClr val="203965"/>
                </a:solidFill>
                <a:latin typeface="Lora Bold"/>
              </a:rPr>
              <a:t>Р</a:t>
            </a:r>
            <a:r>
              <a:rPr lang="en-US" sz="3999" dirty="0" err="1" smtClean="0">
                <a:solidFill>
                  <a:srgbClr val="203965"/>
                </a:solidFill>
                <a:latin typeface="Lora Bold"/>
              </a:rPr>
              <a:t>одительский</a:t>
            </a:r>
            <a:r>
              <a:rPr lang="en-US" sz="3999" dirty="0" smtClean="0">
                <a:solidFill>
                  <a:srgbClr val="203965"/>
                </a:solidFill>
                <a:latin typeface="Lora Bold"/>
              </a:rPr>
              <a:t> </a:t>
            </a:r>
            <a:r>
              <a:rPr lang="en-US" sz="3999" dirty="0" err="1">
                <a:solidFill>
                  <a:srgbClr val="203965"/>
                </a:solidFill>
                <a:latin typeface="Lora Bold"/>
              </a:rPr>
              <a:t>форум</a:t>
            </a:r>
            <a:r>
              <a:rPr lang="en-US" sz="3999" dirty="0">
                <a:solidFill>
                  <a:srgbClr val="203965"/>
                </a:solidFill>
                <a:latin typeface="Lora Bold"/>
              </a:rPr>
              <a:t>  «</a:t>
            </a:r>
            <a:r>
              <a:rPr lang="en-US" sz="3999" dirty="0" err="1">
                <a:solidFill>
                  <a:srgbClr val="203965"/>
                </a:solidFill>
                <a:latin typeface="Lora Bold"/>
              </a:rPr>
              <a:t>Ұрпақтар</a:t>
            </a:r>
            <a:r>
              <a:rPr lang="en-US" sz="3999" dirty="0">
                <a:solidFill>
                  <a:srgbClr val="203965"/>
                </a:solidFill>
                <a:latin typeface="Lora Bold"/>
              </a:rPr>
              <a:t> </a:t>
            </a:r>
            <a:r>
              <a:rPr lang="en-US" sz="3999" dirty="0" err="1">
                <a:solidFill>
                  <a:srgbClr val="203965"/>
                </a:solidFill>
                <a:latin typeface="Lora Bold"/>
              </a:rPr>
              <a:t>сабақтастығы</a:t>
            </a:r>
            <a:r>
              <a:rPr lang="en-US" sz="3999" dirty="0">
                <a:solidFill>
                  <a:srgbClr val="203965"/>
                </a:solidFill>
                <a:latin typeface="Lora Bold"/>
              </a:rPr>
              <a:t>»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67814" y="7161290"/>
            <a:ext cx="3615386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500">
                <a:solidFill>
                  <a:srgbClr val="000000"/>
                </a:solidFill>
                <a:latin typeface="Lora"/>
              </a:rPr>
              <a:t>Реализация проекта запланирована на 2023-2024 гг.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192001" y="7056515"/>
            <a:ext cx="620988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 indent="-161925" algn="l">
              <a:lnSpc>
                <a:spcPts val="2400"/>
              </a:lnSpc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ora"/>
              </a:rPr>
              <a:t>осведомленность</a:t>
            </a:r>
            <a:r>
              <a:rPr lang="ru-RU" sz="1500" dirty="0" smtClean="0">
                <a:solidFill>
                  <a:srgbClr val="000000"/>
                </a:solidFill>
                <a:latin typeface="Lora"/>
              </a:rPr>
              <a:t> родителей</a:t>
            </a:r>
            <a:r>
              <a:rPr lang="en-US" sz="15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в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Казахстане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о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важности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развития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раннего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возраста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помощью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500" smtClean="0">
                <a:solidFill>
                  <a:srgbClr val="000000"/>
                </a:solidFill>
                <a:latin typeface="Lora"/>
              </a:rPr>
              <a:t>мобильного </a:t>
            </a:r>
            <a:r>
              <a:rPr lang="en-US" sz="1500" dirty="0" err="1" smtClean="0">
                <a:solidFill>
                  <a:srgbClr val="000000"/>
                </a:solidFill>
                <a:latin typeface="Lora"/>
              </a:rPr>
              <a:t>приложения</a:t>
            </a:r>
            <a:r>
              <a:rPr lang="en-US" sz="1500" dirty="0" smtClean="0">
                <a:solidFill>
                  <a:srgbClr val="000000"/>
                </a:solidFill>
                <a:latin typeface="Lora"/>
              </a:rPr>
              <a:t>;</a:t>
            </a:r>
            <a:endParaRPr lang="en-US" sz="1500" dirty="0">
              <a:solidFill>
                <a:srgbClr val="000000"/>
              </a:solidFill>
              <a:latin typeface="Lora"/>
            </a:endParaRPr>
          </a:p>
          <a:p>
            <a:pPr marL="323850" lvl="1" indent="-161925" algn="l">
              <a:lnSpc>
                <a:spcPts val="2400"/>
              </a:lnSpc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возможность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помочь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каждому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ребенку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полностью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раскрыть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свой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потенциал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предоставляя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доступную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знакомую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информацию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через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500" smtClean="0">
                <a:solidFill>
                  <a:srgbClr val="000000"/>
                </a:solidFill>
                <a:latin typeface="Lora"/>
              </a:rPr>
              <a:t>мобильное </a:t>
            </a:r>
            <a:r>
              <a:rPr lang="en-US" sz="1500" dirty="0" err="1" smtClean="0">
                <a:solidFill>
                  <a:srgbClr val="000000"/>
                </a:solidFill>
                <a:latin typeface="Lora"/>
              </a:rPr>
              <a:t>приложение</a:t>
            </a:r>
            <a:r>
              <a:rPr lang="en-US" sz="1500" dirty="0" smtClean="0">
                <a:solidFill>
                  <a:srgbClr val="000000"/>
                </a:solidFill>
                <a:latin typeface="Lora"/>
              </a:rPr>
              <a:t>;</a:t>
            </a:r>
            <a:endParaRPr lang="en-US" sz="1500" dirty="0">
              <a:solidFill>
                <a:srgbClr val="000000"/>
              </a:solidFill>
              <a:latin typeface="Lora"/>
            </a:endParaRPr>
          </a:p>
          <a:p>
            <a:pPr marL="323850" lvl="1" indent="-161925" algn="l">
              <a:lnSpc>
                <a:spcPts val="2400"/>
              </a:lnSpc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перемены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отношении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важности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развития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раннем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возрасте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38200" y="1730637"/>
            <a:ext cx="3695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Lora Bold"/>
              </a:rPr>
              <a:t>15 </a:t>
            </a:r>
            <a:r>
              <a:rPr lang="en-US" sz="4000" dirty="0" err="1">
                <a:solidFill>
                  <a:schemeClr val="bg1"/>
                </a:solidFill>
                <a:latin typeface="Lora Bold"/>
              </a:rPr>
              <a:t>мая</a:t>
            </a:r>
            <a:r>
              <a:rPr lang="en-US" sz="4000" dirty="0">
                <a:solidFill>
                  <a:schemeClr val="bg1"/>
                </a:solidFill>
                <a:latin typeface="Lora Bold"/>
              </a:rPr>
              <a:t> 2023 г.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76" y="-1"/>
            <a:ext cx="9427550" cy="6362701"/>
            <a:chOff x="0" y="0"/>
            <a:chExt cx="3122452" cy="37573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22452" cy="3757364"/>
            </a:xfrm>
            <a:custGeom>
              <a:avLst/>
              <a:gdLst/>
              <a:ahLst/>
              <a:cxnLst/>
              <a:rect l="l" t="t" r="r" b="b"/>
              <a:pathLst>
                <a:path w="3122452" h="3757364">
                  <a:moveTo>
                    <a:pt x="0" y="0"/>
                  </a:moveTo>
                  <a:lnTo>
                    <a:pt x="3122452" y="0"/>
                  </a:lnTo>
                  <a:lnTo>
                    <a:pt x="3122452" y="3757364"/>
                  </a:lnTo>
                  <a:lnTo>
                    <a:pt x="0" y="3757364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9464126" cy="1250291"/>
            <a:chOff x="0" y="0"/>
            <a:chExt cx="3122452" cy="456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2452" cy="456110"/>
            </a:xfrm>
            <a:custGeom>
              <a:avLst/>
              <a:gdLst/>
              <a:ahLst/>
              <a:cxnLst/>
              <a:rect l="l" t="t" r="r" b="b"/>
              <a:pathLst>
                <a:path w="3122452" h="456110">
                  <a:moveTo>
                    <a:pt x="0" y="0"/>
                  </a:moveTo>
                  <a:lnTo>
                    <a:pt x="3122452" y="0"/>
                  </a:lnTo>
                  <a:lnTo>
                    <a:pt x="3122452" y="456110"/>
                  </a:lnTo>
                  <a:lnTo>
                    <a:pt x="0" y="45611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40208" y="6819900"/>
            <a:ext cx="4352229" cy="2798712"/>
          </a:xfrm>
          <a:custGeom>
            <a:avLst/>
            <a:gdLst/>
            <a:ahLst/>
            <a:cxnLst/>
            <a:rect l="l" t="t" r="r" b="b"/>
            <a:pathLst>
              <a:path w="4352229" h="2798712">
                <a:moveTo>
                  <a:pt x="0" y="0"/>
                </a:moveTo>
                <a:lnTo>
                  <a:pt x="4352229" y="0"/>
                </a:lnTo>
                <a:lnTo>
                  <a:pt x="4352229" y="2798712"/>
                </a:lnTo>
                <a:lnTo>
                  <a:pt x="0" y="279871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7818" r="-740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464126" y="17282"/>
            <a:ext cx="8823874" cy="2466018"/>
          </a:xfrm>
          <a:custGeom>
            <a:avLst/>
            <a:gdLst/>
            <a:ahLst/>
            <a:cxnLst/>
            <a:rect l="l" t="t" r="r" b="b"/>
            <a:pathLst>
              <a:path w="9728711" h="2466018">
                <a:moveTo>
                  <a:pt x="0" y="0"/>
                </a:moveTo>
                <a:lnTo>
                  <a:pt x="9728711" y="0"/>
                </a:lnTo>
                <a:lnTo>
                  <a:pt x="9728711" y="2466019"/>
                </a:lnTo>
                <a:lnTo>
                  <a:pt x="0" y="246601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97941" b="-9794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105400" y="6821424"/>
            <a:ext cx="4358726" cy="2798712"/>
          </a:xfrm>
          <a:custGeom>
            <a:avLst/>
            <a:gdLst/>
            <a:ahLst/>
            <a:cxnLst/>
            <a:rect l="l" t="t" r="r" b="b"/>
            <a:pathLst>
              <a:path w="4358726" h="2798712">
                <a:moveTo>
                  <a:pt x="0" y="0"/>
                </a:moveTo>
                <a:lnTo>
                  <a:pt x="4358726" y="0"/>
                </a:lnTo>
                <a:lnTo>
                  <a:pt x="4358726" y="2798712"/>
                </a:lnTo>
                <a:lnTo>
                  <a:pt x="0" y="27987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8402" b="-8402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340392" y="419100"/>
            <a:ext cx="5868171" cy="689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000" dirty="0" err="1" smtClean="0">
                <a:solidFill>
                  <a:srgbClr val="FFFFFF"/>
                </a:solidFill>
                <a:latin typeface="Lora Bold"/>
              </a:rPr>
              <a:t>Проведение</a:t>
            </a:r>
            <a:r>
              <a:rPr lang="" sz="4000" smtClean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4000" dirty="0">
                <a:solidFill>
                  <a:srgbClr val="FFC000"/>
                </a:solidFill>
                <a:latin typeface="Lora Bold"/>
              </a:rPr>
              <a:t>Beta </a:t>
            </a:r>
            <a:r>
              <a:rPr lang="en-US" sz="4000" dirty="0" smtClean="0">
                <a:solidFill>
                  <a:srgbClr val="FFC000"/>
                </a:solidFill>
                <a:latin typeface="Lora Bold"/>
              </a:rPr>
              <a:t>test</a:t>
            </a:r>
            <a:endParaRPr lang="en-US" sz="4000" dirty="0">
              <a:solidFill>
                <a:srgbClr val="FFC000"/>
              </a:solidFill>
              <a:latin typeface="Lor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9798" y="2289788"/>
            <a:ext cx="7251004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US" sz="1800" b="1" dirty="0" err="1">
                <a:solidFill>
                  <a:srgbClr val="002060"/>
                </a:solidFill>
                <a:latin typeface="Lora"/>
              </a:rPr>
              <a:t>Семей</a:t>
            </a:r>
            <a:r>
              <a:rPr lang="en-US" sz="1800" b="1" dirty="0">
                <a:solidFill>
                  <a:srgbClr val="002060"/>
                </a:solidFill>
                <a:latin typeface="Lora"/>
              </a:rPr>
              <a:t>,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детский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сад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“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Ақбота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”;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en-US" sz="1800" dirty="0">
              <a:solidFill>
                <a:srgbClr val="002060"/>
              </a:solidFill>
              <a:latin typeface="Lora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Lora"/>
              </a:rPr>
              <a:t>Караганда</a:t>
            </a:r>
            <a:r>
              <a:rPr lang="en-US" b="1" dirty="0">
                <a:solidFill>
                  <a:srgbClr val="002060"/>
                </a:solidFill>
                <a:latin typeface="Lora"/>
              </a:rPr>
              <a:t>,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детский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сад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Шаңырақ</a:t>
            </a:r>
            <a:r>
              <a:rPr lang="en-US" dirty="0">
                <a:solidFill>
                  <a:srgbClr val="002060"/>
                </a:solidFill>
                <a:latin typeface="Lora"/>
              </a:rPr>
              <a:t>”;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en-US" sz="1800" dirty="0">
              <a:solidFill>
                <a:srgbClr val="002060"/>
              </a:solidFill>
              <a:latin typeface="Lora"/>
            </a:endParaRP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Lora"/>
              </a:rPr>
              <a:t>село</a:t>
            </a:r>
            <a:r>
              <a:rPr lang="en-US" b="1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Lora"/>
              </a:rPr>
              <a:t>Шиелі</a:t>
            </a:r>
            <a:r>
              <a:rPr lang="en-US" dirty="0">
                <a:solidFill>
                  <a:srgbClr val="002060"/>
                </a:solidFill>
                <a:latin typeface="Lora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детский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сад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Айналайын</a:t>
            </a:r>
            <a:r>
              <a:rPr lang="en-US" dirty="0">
                <a:solidFill>
                  <a:srgbClr val="002060"/>
                </a:solidFill>
                <a:latin typeface="Lora"/>
              </a:rPr>
              <a:t>”; 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en-US" sz="1800" dirty="0">
              <a:solidFill>
                <a:srgbClr val="002060"/>
              </a:solidFill>
              <a:latin typeface="Lora"/>
            </a:endParaRPr>
          </a:p>
          <a:p>
            <a:pPr marL="1657350" lvl="3" indent="-285750">
              <a:buFont typeface="Wingdings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Lora"/>
              </a:rPr>
              <a:t>Актобе</a:t>
            </a:r>
            <a:r>
              <a:rPr lang="en-US" dirty="0">
                <a:solidFill>
                  <a:srgbClr val="002060"/>
                </a:solidFill>
                <a:latin typeface="Lora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детский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сад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Нұрсәт</a:t>
            </a:r>
            <a:r>
              <a:rPr lang="en-US" dirty="0">
                <a:solidFill>
                  <a:srgbClr val="002060"/>
                </a:solidFill>
                <a:latin typeface="Lora"/>
              </a:rPr>
              <a:t>”; 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en-US" sz="1800" dirty="0">
              <a:solidFill>
                <a:srgbClr val="002060"/>
              </a:solidFill>
              <a:latin typeface="Lora"/>
            </a:endParaRPr>
          </a:p>
          <a:p>
            <a:pPr marL="2114550" lvl="4" indent="-285750">
              <a:buFont typeface="Wingdings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Lora"/>
              </a:rPr>
              <a:t>Астана</a:t>
            </a:r>
            <a:r>
              <a:rPr lang="en-US" dirty="0">
                <a:solidFill>
                  <a:srgbClr val="002060"/>
                </a:solidFill>
                <a:latin typeface="Lora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встреча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с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экспертами</a:t>
            </a:r>
            <a:endParaRPr lang="en-US" dirty="0">
              <a:solidFill>
                <a:srgbClr val="002060"/>
              </a:solidFill>
              <a:latin typeface="Lor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4112" y="4987715"/>
            <a:ext cx="83058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880"/>
              </a:lnSpc>
              <a:buFont typeface="Wingdings" pitchFamily="2" charset="2"/>
              <a:buChar char="ü"/>
            </a:pPr>
            <a:r>
              <a:rPr lang="en-US" sz="1800" b="1" dirty="0" err="1">
                <a:solidFill>
                  <a:srgbClr val="002060"/>
                </a:solidFill>
                <a:latin typeface="Lora"/>
              </a:rPr>
              <a:t>Участники</a:t>
            </a:r>
            <a:r>
              <a:rPr lang="en-US" sz="1800" b="1" dirty="0">
                <a:solidFill>
                  <a:srgbClr val="002060"/>
                </a:solidFill>
                <a:latin typeface="Lora"/>
              </a:rPr>
              <a:t>: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родители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Lora"/>
              </a:rPr>
              <a:t>гос.</a:t>
            </a:r>
            <a:r>
              <a:rPr lang="en-US" sz="1800" dirty="0" err="1" smtClean="0">
                <a:solidFill>
                  <a:srgbClr val="002060"/>
                </a:solidFill>
                <a:latin typeface="Lora"/>
              </a:rPr>
              <a:t>детских</a:t>
            </a:r>
            <a:r>
              <a:rPr lang="en-US" sz="1800" dirty="0" smtClean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садов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родители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частных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детских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садов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Казахстанской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ассоциации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непрерывного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образования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 (КАНО</a:t>
            </a:r>
            <a:r>
              <a:rPr lang="en-US" sz="1800" dirty="0">
                <a:solidFill>
                  <a:srgbClr val="FEBF0E"/>
                </a:solidFill>
                <a:latin typeface="Lora"/>
              </a:rPr>
              <a:t>).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78540" y="1475518"/>
            <a:ext cx="7853720" cy="5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2800" i="1" dirty="0">
                <a:solidFill>
                  <a:schemeClr val="bg1"/>
                </a:solidFill>
                <a:latin typeface="Lora Bold"/>
              </a:rPr>
              <a:t>23 </a:t>
            </a:r>
            <a:r>
              <a:rPr lang="en-US" sz="2800" i="1" dirty="0" err="1">
                <a:solidFill>
                  <a:schemeClr val="bg1"/>
                </a:solidFill>
                <a:latin typeface="Lora Bold"/>
              </a:rPr>
              <a:t>октября</a:t>
            </a:r>
            <a:r>
              <a:rPr lang="en-US" sz="2800" i="1" dirty="0">
                <a:solidFill>
                  <a:schemeClr val="bg1"/>
                </a:solidFill>
                <a:latin typeface="Lora Bold"/>
              </a:rPr>
              <a:t> - 3 </a:t>
            </a:r>
            <a:r>
              <a:rPr lang="en-US" sz="2800" i="1" dirty="0" err="1">
                <a:solidFill>
                  <a:schemeClr val="bg1"/>
                </a:solidFill>
                <a:latin typeface="Lora Bold"/>
              </a:rPr>
              <a:t>ноября</a:t>
            </a:r>
            <a:r>
              <a:rPr lang="en-US" sz="2800" i="1" dirty="0">
                <a:solidFill>
                  <a:schemeClr val="bg1"/>
                </a:solidFill>
                <a:latin typeface="Lora Bold"/>
              </a:rPr>
              <a:t> 2023 г.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488" y="5829300"/>
            <a:ext cx="8421624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880"/>
              </a:lnSpc>
              <a:buFont typeface="Wingdings" pitchFamily="2" charset="2"/>
              <a:buChar char="ü"/>
            </a:pPr>
            <a:r>
              <a:rPr lang="en-US" sz="1800" b="1" dirty="0" err="1">
                <a:solidFill>
                  <a:srgbClr val="002060"/>
                </a:solidFill>
                <a:latin typeface="Lora"/>
              </a:rPr>
              <a:t>Формат</a:t>
            </a:r>
            <a:r>
              <a:rPr lang="en-US" sz="1800" b="1" dirty="0">
                <a:solidFill>
                  <a:srgbClr val="002060"/>
                </a:solidFill>
                <a:latin typeface="Lora"/>
              </a:rPr>
              <a:t>: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фокус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группа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(3 ч.), 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индивидуальное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интервьюирование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(2 ч.)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9999362" y="2781300"/>
            <a:ext cx="6848564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 dirty="0" err="1">
                <a:solidFill>
                  <a:srgbClr val="203965"/>
                </a:solidFill>
                <a:latin typeface="Lora Bold"/>
              </a:rPr>
              <a:t>Результат</a:t>
            </a:r>
            <a:r>
              <a:rPr lang="en-US" sz="3999" dirty="0">
                <a:solidFill>
                  <a:srgbClr val="203965"/>
                </a:solidFill>
                <a:latin typeface="Lora Bold"/>
              </a:rPr>
              <a:t>: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9753600" y="3500128"/>
            <a:ext cx="8160974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indent="-194310" algn="l">
              <a:lnSpc>
                <a:spcPct val="200000"/>
              </a:lnSpc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Lora"/>
              </a:rPr>
              <a:t>Родители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очень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обеспокоены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поздним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появлением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речи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у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;</a:t>
            </a:r>
          </a:p>
          <a:p>
            <a:pPr marL="388620" lvl="1" indent="-194310" algn="l">
              <a:lnSpc>
                <a:spcPct val="200000"/>
              </a:lnSpc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Lora"/>
              </a:rPr>
              <a:t>Эмоции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предлагаемые методы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работ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ы с детьми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очень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понравились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родителям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;</a:t>
            </a: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388620" lvl="1" indent="-194310" algn="l">
              <a:lnSpc>
                <a:spcPct val="200000"/>
              </a:lnSpc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Lora"/>
              </a:rPr>
              <a:t>Письменный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казахский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язык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очень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понятен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легок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переводом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русского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языка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еще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предстоит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работать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;</a:t>
            </a: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388620" lvl="1" indent="-194310" algn="l">
              <a:lnSpc>
                <a:spcPct val="200000"/>
              </a:lnSpc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Lora"/>
              </a:rPr>
              <a:t>Многие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родители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выразили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желание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иметь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контент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соответствующий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нашей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казахской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культуре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традициям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обычаям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опираясь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науку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;</a:t>
            </a: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388620" lvl="1" indent="-194310" algn="l">
              <a:lnSpc>
                <a:spcPct val="200000"/>
              </a:lnSpc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Lora"/>
              </a:rPr>
              <a:t>Все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родители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выразили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важность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безопасности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ребенка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отметили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что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предметная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область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«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Б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езопасность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»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приложении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уместна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1045</Words>
  <Application>Microsoft Office PowerPoint</Application>
  <PresentationFormat>Произвольный</PresentationFormat>
  <Paragraphs>136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Lora Bold</vt:lpstr>
      <vt:lpstr>Tahoma</vt:lpstr>
      <vt:lpstr>Calibri</vt:lpstr>
      <vt:lpstr>Lora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Успеть до пяти</dc:title>
  <dc:creator>ВП</dc:creator>
  <cp:lastModifiedBy>Alejandro</cp:lastModifiedBy>
  <cp:revision>28</cp:revision>
  <dcterms:created xsi:type="dcterms:W3CDTF">2006-08-16T00:00:00Z</dcterms:created>
  <dcterms:modified xsi:type="dcterms:W3CDTF">2025-01-08T18:08:31Z</dcterms:modified>
  <dc:identifier>DAGFLf0wq5E</dc:identifier>
</cp:coreProperties>
</file>